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HK Modular" panose="020B0604020202020204" charset="0"/>
      <p:regular r:id="rId15"/>
    </p:embeddedFont>
    <p:embeddedFont>
      <p:font typeface="Poppins" panose="00000500000000000000" pitchFamily="2" charset="0"/>
      <p:regular r:id="rId16"/>
    </p:embeddedFont>
    <p:embeddedFont>
      <p:font typeface="Poppins Bold" panose="00000800000000000000"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32" autoAdjust="0"/>
  </p:normalViewPr>
  <p:slideViewPr>
    <p:cSldViewPr>
      <p:cViewPr varScale="1">
        <p:scale>
          <a:sx n="44" d="100"/>
          <a:sy n="44" d="100"/>
        </p:scale>
        <p:origin x="13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jpe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jpe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6.sv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3.jpe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pn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3.jpeg"/><Relationship Id="rId5" Type="http://schemas.openxmlformats.org/officeDocument/2006/relationships/image" Target="../media/image9.png"/><Relationship Id="rId10" Type="http://schemas.openxmlformats.org/officeDocument/2006/relationships/image" Target="../media/image6.svg"/><Relationship Id="rId4" Type="http://schemas.openxmlformats.org/officeDocument/2006/relationships/image" Target="../media/image4.sv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6.svg"/><Relationship Id="rId4" Type="http://schemas.openxmlformats.org/officeDocument/2006/relationships/image" Target="../media/image4.sv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6.jpe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3.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6.svg"/><Relationship Id="rId4" Type="http://schemas.openxmlformats.org/officeDocument/2006/relationships/image" Target="../media/image4.sv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jpe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9659271" y="2311620"/>
            <a:ext cx="10215739" cy="8555681"/>
          </a:xfrm>
          <a:custGeom>
            <a:avLst/>
            <a:gdLst/>
            <a:ahLst/>
            <a:cxnLst/>
            <a:rect l="l" t="t" r="r" b="b"/>
            <a:pathLst>
              <a:path w="10215739" h="8555681">
                <a:moveTo>
                  <a:pt x="0" y="0"/>
                </a:moveTo>
                <a:lnTo>
                  <a:pt x="10215738" y="0"/>
                </a:lnTo>
                <a:lnTo>
                  <a:pt x="10215738" y="8555682"/>
                </a:lnTo>
                <a:lnTo>
                  <a:pt x="0" y="8555682"/>
                </a:lnTo>
                <a:lnTo>
                  <a:pt x="0" y="0"/>
                </a:lnTo>
                <a:close/>
              </a:path>
            </a:pathLst>
          </a:custGeom>
          <a:blipFill>
            <a:blip r:embed="rId3"/>
            <a:stretch>
              <a:fillRect/>
            </a:stretch>
          </a:blipFill>
        </p:spPr>
        <p:txBody>
          <a:bodyPr/>
          <a:lstStyle/>
          <a:p>
            <a:endParaRPr lang="en-IN"/>
          </a:p>
        </p:txBody>
      </p:sp>
      <p:sp>
        <p:nvSpPr>
          <p:cNvPr id="4" name="Freeform 4"/>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358843" y="3936953"/>
            <a:ext cx="10261124" cy="1681720"/>
          </a:xfrm>
          <a:prstGeom prst="rect">
            <a:avLst/>
          </a:prstGeom>
        </p:spPr>
        <p:txBody>
          <a:bodyPr lIns="0" tIns="0" rIns="0" bIns="0" rtlCol="0" anchor="t">
            <a:spAutoFit/>
          </a:bodyPr>
          <a:lstStyle/>
          <a:p>
            <a:pPr algn="l">
              <a:lnSpc>
                <a:spcPts val="6755"/>
              </a:lnSpc>
            </a:pPr>
            <a:r>
              <a:rPr lang="en-US" sz="4825">
                <a:solidFill>
                  <a:srgbClr val="05FDDC"/>
                </a:solidFill>
                <a:latin typeface="HK Modular"/>
                <a:ea typeface="HK Modular"/>
                <a:cs typeface="HK Modular"/>
                <a:sym typeface="HK Modular"/>
              </a:rPr>
              <a:t>Types of Artificial Intelligence</a:t>
            </a:r>
          </a:p>
        </p:txBody>
      </p:sp>
      <p:sp>
        <p:nvSpPr>
          <p:cNvPr id="6" name="TextBox 6"/>
          <p:cNvSpPr txBox="1"/>
          <p:nvPr/>
        </p:nvSpPr>
        <p:spPr>
          <a:xfrm>
            <a:off x="358843" y="6109236"/>
            <a:ext cx="7121593" cy="480225"/>
          </a:xfrm>
          <a:prstGeom prst="rect">
            <a:avLst/>
          </a:prstGeom>
        </p:spPr>
        <p:txBody>
          <a:bodyPr lIns="0" tIns="0" rIns="0" bIns="0" rtlCol="0" anchor="t">
            <a:spAutoFit/>
          </a:bodyPr>
          <a:lstStyle/>
          <a:p>
            <a:pPr marL="0" lvl="1" indent="0" algn="just">
              <a:lnSpc>
                <a:spcPts val="3594"/>
              </a:lnSpc>
            </a:pPr>
            <a:r>
              <a:rPr lang="en-US" sz="3099">
                <a:solidFill>
                  <a:srgbClr val="FFFFFF"/>
                </a:solidFill>
                <a:latin typeface="Poppins"/>
                <a:ea typeface="Poppins"/>
                <a:cs typeface="Poppins"/>
                <a:sym typeface="Poppins"/>
              </a:rPr>
              <a:t>U</a:t>
            </a:r>
            <a:r>
              <a:rPr lang="en-US" sz="3099" u="none" strike="noStrike">
                <a:solidFill>
                  <a:srgbClr val="FFFFFF"/>
                </a:solidFill>
                <a:latin typeface="Poppins"/>
                <a:ea typeface="Poppins"/>
                <a:cs typeface="Poppins"/>
                <a:sym typeface="Poppins"/>
              </a:rPr>
              <a:t>nderstanding the Categories of AI</a:t>
            </a:r>
          </a:p>
        </p:txBody>
      </p:sp>
      <p:sp>
        <p:nvSpPr>
          <p:cNvPr id="7" name="TextBox 7"/>
          <p:cNvSpPr txBox="1"/>
          <p:nvPr/>
        </p:nvSpPr>
        <p:spPr>
          <a:xfrm>
            <a:off x="1028700" y="9078553"/>
            <a:ext cx="2501591" cy="179747"/>
          </a:xfrm>
          <a:prstGeom prst="rect">
            <a:avLst/>
          </a:prstGeom>
        </p:spPr>
        <p:txBody>
          <a:bodyPr lIns="0" tIns="0" rIns="0" bIns="0" rtlCol="0" anchor="t">
            <a:spAutoFit/>
          </a:bodyPr>
          <a:lstStyle/>
          <a:p>
            <a:pPr marL="0" lvl="1" indent="0" algn="just">
              <a:lnSpc>
                <a:spcPts val="1395"/>
              </a:lnSpc>
            </a:pPr>
            <a:r>
              <a:rPr lang="en-US" sz="1202">
                <a:solidFill>
                  <a:srgbClr val="FFFFFF"/>
                </a:solidFill>
                <a:latin typeface="Poppins"/>
                <a:ea typeface="Poppins"/>
                <a:cs typeface="Poppins"/>
                <a:sym typeface="Poppins"/>
              </a:rPr>
              <a:t>WWW.REALLYGREATSITE.COM</a:t>
            </a:r>
          </a:p>
        </p:txBody>
      </p:sp>
      <p:sp>
        <p:nvSpPr>
          <p:cNvPr id="8" name="Freeform 8"/>
          <p:cNvSpPr/>
          <p:nvPr/>
        </p:nvSpPr>
        <p:spPr>
          <a:xfrm>
            <a:off x="10253567" y="5418282"/>
            <a:ext cx="17830712" cy="17830712"/>
          </a:xfrm>
          <a:custGeom>
            <a:avLst/>
            <a:gdLst/>
            <a:ahLst/>
            <a:cxnLst/>
            <a:rect l="l" t="t" r="r" b="b"/>
            <a:pathLst>
              <a:path w="17830712" h="17830712">
                <a:moveTo>
                  <a:pt x="0" y="0"/>
                </a:moveTo>
                <a:lnTo>
                  <a:pt x="17830712" y="0"/>
                </a:lnTo>
                <a:lnTo>
                  <a:pt x="17830712" y="17830712"/>
                </a:lnTo>
                <a:lnTo>
                  <a:pt x="0" y="17830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256196" y="3992844"/>
            <a:ext cx="6899358" cy="3368652"/>
          </a:xfrm>
          <a:custGeom>
            <a:avLst/>
            <a:gdLst/>
            <a:ahLst/>
            <a:cxnLst/>
            <a:rect l="l" t="t" r="r" b="b"/>
            <a:pathLst>
              <a:path w="6899358" h="3368652">
                <a:moveTo>
                  <a:pt x="0" y="0"/>
                </a:moveTo>
                <a:lnTo>
                  <a:pt x="6899359" y="0"/>
                </a:lnTo>
                <a:lnTo>
                  <a:pt x="6899359" y="3368652"/>
                </a:lnTo>
                <a:lnTo>
                  <a:pt x="0" y="3368652"/>
                </a:lnTo>
                <a:lnTo>
                  <a:pt x="0" y="0"/>
                </a:lnTo>
                <a:close/>
              </a:path>
            </a:pathLst>
          </a:custGeom>
          <a:blipFill>
            <a:blip r:embed="rId5"/>
            <a:stretch>
              <a:fillRect t="-18270" b="-18270"/>
            </a:stretch>
          </a:blipFill>
          <a:ln cap="sq">
            <a:noFill/>
            <a:prstDash val="solid"/>
            <a:miter/>
          </a:ln>
        </p:spPr>
        <p:txBody>
          <a:bodyPr/>
          <a:lstStyle/>
          <a:p>
            <a:endParaRPr lang="en-IN"/>
          </a:p>
        </p:txBody>
      </p:sp>
      <p:sp>
        <p:nvSpPr>
          <p:cNvPr id="5" name="TextBox 5"/>
          <p:cNvSpPr txBox="1"/>
          <p:nvPr/>
        </p:nvSpPr>
        <p:spPr>
          <a:xfrm>
            <a:off x="8019295" y="1150781"/>
            <a:ext cx="9240005"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Limited Memory</a:t>
            </a:r>
          </a:p>
        </p:txBody>
      </p:sp>
      <p:sp>
        <p:nvSpPr>
          <p:cNvPr id="6" name="Freeform 6"/>
          <p:cNvSpPr/>
          <p:nvPr/>
        </p:nvSpPr>
        <p:spPr>
          <a:xfrm>
            <a:off x="10617788" y="6169232"/>
            <a:ext cx="19511408" cy="19511408"/>
          </a:xfrm>
          <a:custGeom>
            <a:avLst/>
            <a:gdLst/>
            <a:ahLst/>
            <a:cxnLst/>
            <a:rect l="l" t="t" r="r" b="b"/>
            <a:pathLst>
              <a:path w="19511408" h="19511408">
                <a:moveTo>
                  <a:pt x="0" y="0"/>
                </a:moveTo>
                <a:lnTo>
                  <a:pt x="19511408" y="0"/>
                </a:lnTo>
                <a:lnTo>
                  <a:pt x="19511408" y="19511407"/>
                </a:lnTo>
                <a:lnTo>
                  <a:pt x="0" y="195114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7370050" y="2546855"/>
            <a:ext cx="9589088" cy="5971612"/>
          </a:xfrm>
          <a:prstGeom prst="rect">
            <a:avLst/>
          </a:prstGeom>
        </p:spPr>
        <p:txBody>
          <a:bodyPr lIns="0" tIns="0" rIns="0" bIns="0" rtlCol="0" anchor="t">
            <a:spAutoFit/>
          </a:bodyPr>
          <a:lstStyle/>
          <a:p>
            <a:pPr marL="635447" lvl="1" indent="-317723" algn="just">
              <a:lnSpc>
                <a:spcPts val="3649"/>
              </a:lnSpc>
              <a:buFont typeface="Arial"/>
              <a:buChar char="•"/>
            </a:pPr>
            <a:r>
              <a:rPr lang="en-US" sz="2943" b="1" spc="-147">
                <a:solidFill>
                  <a:srgbClr val="FFFFFF"/>
                </a:solidFill>
                <a:latin typeface="Poppins Bold"/>
                <a:ea typeface="Poppins Bold"/>
                <a:cs typeface="Poppins Bold"/>
                <a:sym typeface="Poppins Bold"/>
              </a:rPr>
              <a:t>D</a:t>
            </a:r>
            <a:r>
              <a:rPr lang="en-US" sz="2943" b="1" u="none" strike="noStrike" spc="-147">
                <a:solidFill>
                  <a:srgbClr val="FFFFFF"/>
                </a:solidFill>
                <a:latin typeface="Poppins Bold"/>
                <a:ea typeface="Poppins Bold"/>
                <a:cs typeface="Poppins Bold"/>
                <a:sym typeface="Poppins Bold"/>
              </a:rPr>
              <a:t>efinition:</a:t>
            </a:r>
            <a:r>
              <a:rPr lang="en-US" sz="2943" u="none" strike="noStrike" spc="-147">
                <a:solidFill>
                  <a:srgbClr val="FFFFFF"/>
                </a:solidFill>
                <a:latin typeface="Poppins"/>
                <a:ea typeface="Poppins"/>
                <a:cs typeface="Poppins"/>
                <a:sym typeface="Poppins"/>
              </a:rPr>
              <a:t> AI that uses past data to improve.</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3"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Characteristics: </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l">
              <a:lnSpc>
                <a:spcPts val="3649"/>
              </a:lnSpc>
            </a:pPr>
            <a:r>
              <a:rPr lang="en-US" sz="2943" u="none" strike="noStrike" spc="-147">
                <a:solidFill>
                  <a:srgbClr val="FFFFFF"/>
                </a:solidFill>
                <a:latin typeface="Poppins"/>
                <a:ea typeface="Poppins"/>
                <a:cs typeface="Poppins"/>
                <a:sym typeface="Poppins"/>
              </a:rPr>
              <a:t>    1). Temporary memory for decision-making.</a:t>
            </a:r>
          </a:p>
          <a:p>
            <a:pPr algn="l">
              <a:lnSpc>
                <a:spcPts val="3649"/>
              </a:lnSpc>
            </a:pPr>
            <a:endParaRPr lang="en-US" sz="2943" u="none" strike="noStrike" spc="-147">
              <a:solidFill>
                <a:srgbClr val="FFFFFF"/>
              </a:solidFill>
              <a:latin typeface="Poppins"/>
              <a:ea typeface="Poppins"/>
              <a:cs typeface="Poppins"/>
              <a:sym typeface="Poppins"/>
            </a:endParaRPr>
          </a:p>
          <a:p>
            <a:pPr algn="l">
              <a:lnSpc>
                <a:spcPts val="3649"/>
              </a:lnSpc>
            </a:pPr>
            <a:r>
              <a:rPr lang="en-US" sz="2943" u="none" strike="noStrike" spc="-147">
                <a:solidFill>
                  <a:srgbClr val="FFFFFF"/>
                </a:solidFill>
                <a:latin typeface="Poppins"/>
                <a:ea typeface="Poppins"/>
                <a:cs typeface="Poppins"/>
                <a:sym typeface="Poppins"/>
              </a:rPr>
              <a:t>    2). Most modern AI falls here.</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3"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Examples:</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just">
              <a:lnSpc>
                <a:spcPts val="3649"/>
              </a:lnSpc>
            </a:pPr>
            <a:r>
              <a:rPr lang="en-US" sz="2943" u="none" strike="noStrike" spc="-147">
                <a:solidFill>
                  <a:srgbClr val="FFFFFF"/>
                </a:solidFill>
                <a:latin typeface="Poppins"/>
                <a:ea typeface="Poppins"/>
                <a:cs typeface="Poppins"/>
                <a:sym typeface="Poppins"/>
              </a:rPr>
              <a:t>    1).  Self-driving cars (learning from road data).</a:t>
            </a:r>
          </a:p>
          <a:p>
            <a:pPr algn="just">
              <a:lnSpc>
                <a:spcPts val="3649"/>
              </a:lnSpc>
            </a:pPr>
            <a:endParaRPr lang="en-US" sz="2943" u="none" strike="noStrike" spc="-147">
              <a:solidFill>
                <a:srgbClr val="FFFFFF"/>
              </a:solidFill>
              <a:latin typeface="Poppins"/>
              <a:ea typeface="Poppins"/>
              <a:cs typeface="Poppins"/>
              <a:sym typeface="Poppins"/>
            </a:endParaRPr>
          </a:p>
          <a:p>
            <a:pPr algn="just">
              <a:lnSpc>
                <a:spcPts val="3649"/>
              </a:lnSpc>
            </a:pPr>
            <a:r>
              <a:rPr lang="en-US" sz="2943" u="none" strike="noStrike" spc="-147">
                <a:solidFill>
                  <a:srgbClr val="FFFFFF"/>
                </a:solidFill>
                <a:latin typeface="Poppins"/>
                <a:ea typeface="Poppins"/>
                <a:cs typeface="Poppins"/>
                <a:sym typeface="Poppins"/>
              </a:rPr>
              <a:t>    2). Predictive text on smartphones.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450320" y="3737407"/>
            <a:ext cx="7808980" cy="3812780"/>
          </a:xfrm>
          <a:custGeom>
            <a:avLst/>
            <a:gdLst/>
            <a:ahLst/>
            <a:cxnLst/>
            <a:rect l="l" t="t" r="r" b="b"/>
            <a:pathLst>
              <a:path w="7808980" h="3812780">
                <a:moveTo>
                  <a:pt x="0" y="0"/>
                </a:moveTo>
                <a:lnTo>
                  <a:pt x="7808980" y="0"/>
                </a:lnTo>
                <a:lnTo>
                  <a:pt x="7808980" y="3812780"/>
                </a:lnTo>
                <a:lnTo>
                  <a:pt x="0" y="3812780"/>
                </a:lnTo>
                <a:lnTo>
                  <a:pt x="0" y="0"/>
                </a:lnTo>
                <a:close/>
              </a:path>
            </a:pathLst>
          </a:custGeom>
          <a:blipFill>
            <a:blip r:embed="rId5"/>
            <a:stretch>
              <a:fillRect t="-18270" b="-18270"/>
            </a:stretch>
          </a:blipFill>
          <a:ln cap="sq">
            <a:noFill/>
            <a:prstDash val="solid"/>
            <a:miter/>
          </a:ln>
        </p:spPr>
        <p:txBody>
          <a:bodyPr/>
          <a:lstStyle/>
          <a:p>
            <a:endParaRPr lang="en-IN"/>
          </a:p>
        </p:txBody>
      </p:sp>
      <p:sp>
        <p:nvSpPr>
          <p:cNvPr id="5" name="TextBox 5"/>
          <p:cNvSpPr txBox="1"/>
          <p:nvPr/>
        </p:nvSpPr>
        <p:spPr>
          <a:xfrm>
            <a:off x="1028700" y="1269979"/>
            <a:ext cx="9240005"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Theory of Mind</a:t>
            </a:r>
          </a:p>
        </p:txBody>
      </p:sp>
      <p:sp>
        <p:nvSpPr>
          <p:cNvPr id="6" name="Freeform 6"/>
          <p:cNvSpPr/>
          <p:nvPr/>
        </p:nvSpPr>
        <p:spPr>
          <a:xfrm>
            <a:off x="10617788" y="6169232"/>
            <a:ext cx="19511408" cy="19511408"/>
          </a:xfrm>
          <a:custGeom>
            <a:avLst/>
            <a:gdLst/>
            <a:ahLst/>
            <a:cxnLst/>
            <a:rect l="l" t="t" r="r" b="b"/>
            <a:pathLst>
              <a:path w="19511408" h="19511408">
                <a:moveTo>
                  <a:pt x="0" y="0"/>
                </a:moveTo>
                <a:lnTo>
                  <a:pt x="19511408" y="0"/>
                </a:lnTo>
                <a:lnTo>
                  <a:pt x="19511408" y="19511407"/>
                </a:lnTo>
                <a:lnTo>
                  <a:pt x="0" y="195114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853357" y="2641373"/>
            <a:ext cx="10113561" cy="5966748"/>
          </a:xfrm>
          <a:prstGeom prst="rect">
            <a:avLst/>
          </a:prstGeom>
        </p:spPr>
        <p:txBody>
          <a:bodyPr lIns="0" tIns="0" rIns="0" bIns="0" rtlCol="0" anchor="t">
            <a:spAutoFit/>
          </a:bodyPr>
          <a:lstStyle/>
          <a:p>
            <a:pPr marL="635447" lvl="1" indent="-317724" algn="l">
              <a:lnSpc>
                <a:spcPts val="3649"/>
              </a:lnSpc>
              <a:buFont typeface="Arial"/>
              <a:buChar char="•"/>
            </a:pPr>
            <a:r>
              <a:rPr lang="en-US" sz="2943" b="1" spc="-147">
                <a:solidFill>
                  <a:srgbClr val="FFFFFF"/>
                </a:solidFill>
                <a:latin typeface="Poppins Bold"/>
                <a:ea typeface="Poppins Bold"/>
                <a:cs typeface="Poppins Bold"/>
                <a:sym typeface="Poppins Bold"/>
              </a:rPr>
              <a:t>D</a:t>
            </a:r>
            <a:r>
              <a:rPr lang="en-US" sz="2943" b="1" u="none" strike="noStrike" spc="-147">
                <a:solidFill>
                  <a:srgbClr val="FFFFFF"/>
                </a:solidFill>
                <a:latin typeface="Poppins Bold"/>
                <a:ea typeface="Poppins Bold"/>
                <a:cs typeface="Poppins Bold"/>
                <a:sym typeface="Poppins Bold"/>
              </a:rPr>
              <a:t>efinition:</a:t>
            </a:r>
            <a:r>
              <a:rPr lang="en-US" sz="2943" u="none" strike="noStrike" spc="-147">
                <a:solidFill>
                  <a:srgbClr val="FFFFFF"/>
                </a:solidFill>
                <a:latin typeface="Poppins"/>
                <a:ea typeface="Poppins"/>
                <a:cs typeface="Poppins"/>
                <a:sym typeface="Poppins"/>
              </a:rPr>
              <a:t> AI understanding emotions and intentions.</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4"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Characteristics: </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l">
              <a:lnSpc>
                <a:spcPts val="3649"/>
              </a:lnSpc>
            </a:pPr>
            <a:r>
              <a:rPr lang="en-US" sz="2943" u="none" strike="noStrike" spc="-147">
                <a:solidFill>
                  <a:srgbClr val="FFFFFF"/>
                </a:solidFill>
                <a:latin typeface="Poppins"/>
                <a:ea typeface="Poppins"/>
                <a:cs typeface="Poppins"/>
                <a:sym typeface="Poppins"/>
              </a:rPr>
              <a:t>    1). Recognizes human mental states.</a:t>
            </a:r>
          </a:p>
          <a:p>
            <a:pPr algn="l">
              <a:lnSpc>
                <a:spcPts val="3649"/>
              </a:lnSpc>
            </a:pPr>
            <a:endParaRPr lang="en-US" sz="2943" u="none" strike="noStrike" spc="-147">
              <a:solidFill>
                <a:srgbClr val="FFFFFF"/>
              </a:solidFill>
              <a:latin typeface="Poppins"/>
              <a:ea typeface="Poppins"/>
              <a:cs typeface="Poppins"/>
              <a:sym typeface="Poppins"/>
            </a:endParaRPr>
          </a:p>
          <a:p>
            <a:pPr algn="l">
              <a:lnSpc>
                <a:spcPts val="3649"/>
              </a:lnSpc>
            </a:pPr>
            <a:r>
              <a:rPr lang="en-US" sz="2943" u="none" strike="noStrike" spc="-147">
                <a:solidFill>
                  <a:srgbClr val="FFFFFF"/>
                </a:solidFill>
                <a:latin typeface="Poppins"/>
                <a:ea typeface="Poppins"/>
                <a:cs typeface="Poppins"/>
                <a:sym typeface="Poppins"/>
              </a:rPr>
              <a:t>    2). Still in development.</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4"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Examples:</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just">
              <a:lnSpc>
                <a:spcPts val="3649"/>
              </a:lnSpc>
            </a:pPr>
            <a:r>
              <a:rPr lang="en-US" sz="2943" u="none" strike="noStrike" spc="-147">
                <a:solidFill>
                  <a:srgbClr val="FFFFFF"/>
                </a:solidFill>
                <a:latin typeface="Poppins"/>
                <a:ea typeface="Poppins"/>
                <a:cs typeface="Poppins"/>
                <a:sym typeface="Poppins"/>
              </a:rPr>
              <a:t>    1).  Advanced social robots (future applications).</a:t>
            </a:r>
          </a:p>
          <a:p>
            <a:pPr algn="just">
              <a:lnSpc>
                <a:spcPts val="3649"/>
              </a:lnSpc>
            </a:pPr>
            <a:endParaRPr lang="en-US" sz="2943" u="none" strike="noStrike" spc="-147">
              <a:solidFill>
                <a:srgbClr val="FFFFFF"/>
              </a:solidFill>
              <a:latin typeface="Poppins"/>
              <a:ea typeface="Poppins"/>
              <a:cs typeface="Poppins"/>
              <a:sym typeface="Poppins"/>
            </a:endParaRPr>
          </a:p>
          <a:p>
            <a:pPr algn="just">
              <a:lnSpc>
                <a:spcPts val="3649"/>
              </a:lnSpc>
            </a:pPr>
            <a:r>
              <a:rPr lang="en-US" sz="2943" u="none" strike="noStrike" spc="-147">
                <a:solidFill>
                  <a:srgbClr val="FFFFFF"/>
                </a:solidFill>
                <a:latin typeface="Poppins"/>
                <a:ea typeface="Poppins"/>
                <a:cs typeface="Poppins"/>
                <a:sym typeface="Poppins"/>
              </a:rPr>
              <a:t>    2). Emotional AI in customer service (emerging).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8203593" y="1616356"/>
            <a:ext cx="940407" cy="940407"/>
          </a:xfrm>
          <a:custGeom>
            <a:avLst/>
            <a:gdLst/>
            <a:ahLst/>
            <a:cxnLst/>
            <a:rect l="l" t="t" r="r" b="b"/>
            <a:pathLst>
              <a:path w="940407" h="940407">
                <a:moveTo>
                  <a:pt x="0" y="0"/>
                </a:moveTo>
                <a:lnTo>
                  <a:pt x="940407" y="0"/>
                </a:lnTo>
                <a:lnTo>
                  <a:pt x="940407" y="940407"/>
                </a:lnTo>
                <a:lnTo>
                  <a:pt x="0" y="9404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8518672" y="1856537"/>
            <a:ext cx="310248" cy="460046"/>
          </a:xfrm>
          <a:custGeom>
            <a:avLst/>
            <a:gdLst/>
            <a:ahLst/>
            <a:cxnLst/>
            <a:rect l="l" t="t" r="r" b="b"/>
            <a:pathLst>
              <a:path w="310248" h="460046">
                <a:moveTo>
                  <a:pt x="0" y="0"/>
                </a:moveTo>
                <a:lnTo>
                  <a:pt x="310248" y="0"/>
                </a:lnTo>
                <a:lnTo>
                  <a:pt x="310248" y="460045"/>
                </a:lnTo>
                <a:lnTo>
                  <a:pt x="0" y="4600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6" name="Group 6"/>
          <p:cNvGrpSpPr/>
          <p:nvPr/>
        </p:nvGrpSpPr>
        <p:grpSpPr>
          <a:xfrm>
            <a:off x="11070742" y="933149"/>
            <a:ext cx="7005733" cy="7960656"/>
            <a:chOff x="0" y="0"/>
            <a:chExt cx="9662160" cy="10979171"/>
          </a:xfrm>
        </p:grpSpPr>
        <p:sp>
          <p:nvSpPr>
            <p:cNvPr id="7" name="Freeform 7"/>
            <p:cNvSpPr/>
            <p:nvPr/>
          </p:nvSpPr>
          <p:spPr>
            <a:xfrm>
              <a:off x="0" y="0"/>
              <a:ext cx="9662161" cy="10979172"/>
            </a:xfrm>
            <a:custGeom>
              <a:avLst/>
              <a:gdLst/>
              <a:ahLst/>
              <a:cxnLst/>
              <a:rect l="l" t="t" r="r" b="b"/>
              <a:pathLst>
                <a:path w="9662161" h="10979172">
                  <a:moveTo>
                    <a:pt x="6440170" y="0"/>
                  </a:moveTo>
                  <a:lnTo>
                    <a:pt x="3404634" y="0"/>
                  </a:lnTo>
                  <a:cubicBezTo>
                    <a:pt x="3355857" y="0"/>
                    <a:pt x="3309077" y="19377"/>
                    <a:pt x="3274587" y="53867"/>
                  </a:cubicBezTo>
                  <a:cubicBezTo>
                    <a:pt x="3240097" y="88358"/>
                    <a:pt x="3220720" y="135137"/>
                    <a:pt x="3220720" y="183914"/>
                  </a:cubicBezTo>
                  <a:lnTo>
                    <a:pt x="3220720" y="3475810"/>
                  </a:lnTo>
                  <a:cubicBezTo>
                    <a:pt x="3220720" y="3524587"/>
                    <a:pt x="3201344" y="3571367"/>
                    <a:pt x="3166853" y="3605857"/>
                  </a:cubicBezTo>
                  <a:cubicBezTo>
                    <a:pt x="3132362" y="3640347"/>
                    <a:pt x="3085583" y="3659724"/>
                    <a:pt x="3036806" y="3659724"/>
                  </a:cubicBezTo>
                  <a:lnTo>
                    <a:pt x="183914" y="3659724"/>
                  </a:lnTo>
                  <a:cubicBezTo>
                    <a:pt x="135137" y="3659724"/>
                    <a:pt x="88358" y="3679101"/>
                    <a:pt x="53867" y="3713591"/>
                  </a:cubicBezTo>
                  <a:cubicBezTo>
                    <a:pt x="19377" y="3748081"/>
                    <a:pt x="0" y="3794861"/>
                    <a:pt x="0" y="3843637"/>
                  </a:cubicBezTo>
                  <a:moveTo>
                    <a:pt x="0" y="7319448"/>
                  </a:moveTo>
                  <a:lnTo>
                    <a:pt x="0" y="10795258"/>
                  </a:lnTo>
                  <a:cubicBezTo>
                    <a:pt x="0" y="10896831"/>
                    <a:pt x="82341" y="10979172"/>
                    <a:pt x="183914" y="10979172"/>
                  </a:cubicBezTo>
                  <a:lnTo>
                    <a:pt x="3036806" y="10979172"/>
                  </a:lnTo>
                  <a:cubicBezTo>
                    <a:pt x="3085583" y="10979172"/>
                    <a:pt x="3132362" y="10959795"/>
                    <a:pt x="3166853" y="10925304"/>
                  </a:cubicBezTo>
                  <a:cubicBezTo>
                    <a:pt x="3201344" y="10890814"/>
                    <a:pt x="3220720" y="10844035"/>
                    <a:pt x="3220720" y="10795258"/>
                  </a:cubicBezTo>
                  <a:lnTo>
                    <a:pt x="3220720" y="7501918"/>
                  </a:lnTo>
                  <a:cubicBezTo>
                    <a:pt x="3220720" y="7400345"/>
                    <a:pt x="3303061" y="7318004"/>
                    <a:pt x="3404634" y="7318004"/>
                  </a:cubicBezTo>
                  <a:moveTo>
                    <a:pt x="6441440" y="7318004"/>
                  </a:moveTo>
                  <a:lnTo>
                    <a:pt x="9478247" y="7318004"/>
                  </a:lnTo>
                  <a:cubicBezTo>
                    <a:pt x="9527024" y="7318004"/>
                    <a:pt x="9573803" y="7298628"/>
                    <a:pt x="9608293" y="7264137"/>
                  </a:cubicBezTo>
                  <a:cubicBezTo>
                    <a:pt x="9642784" y="7229647"/>
                    <a:pt x="9662161" y="7182868"/>
                    <a:pt x="9662161" y="7134091"/>
                  </a:cubicBezTo>
                  <a:moveTo>
                    <a:pt x="9662161" y="3659724"/>
                  </a:moveTo>
                  <a:lnTo>
                    <a:pt x="9662161" y="183914"/>
                  </a:lnTo>
                  <a:cubicBezTo>
                    <a:pt x="9662161" y="82341"/>
                    <a:pt x="9579820" y="0"/>
                    <a:pt x="9478247" y="0"/>
                  </a:cubicBezTo>
                  <a:close/>
                </a:path>
              </a:pathLst>
            </a:custGeom>
            <a:blipFill>
              <a:blip r:embed="rId9"/>
              <a:stretch>
                <a:fillRect l="-35222" r="-35222"/>
              </a:stretch>
            </a:blipFill>
          </p:spPr>
          <p:txBody>
            <a:bodyPr/>
            <a:lstStyle/>
            <a:p>
              <a:endParaRPr lang="en-IN"/>
            </a:p>
          </p:txBody>
        </p:sp>
      </p:grpSp>
      <p:grpSp>
        <p:nvGrpSpPr>
          <p:cNvPr id="8" name="Group 8"/>
          <p:cNvGrpSpPr/>
          <p:nvPr/>
        </p:nvGrpSpPr>
        <p:grpSpPr>
          <a:xfrm>
            <a:off x="12703400" y="6367440"/>
            <a:ext cx="5373075" cy="2526365"/>
            <a:chOff x="0" y="0"/>
            <a:chExt cx="2028459" cy="953761"/>
          </a:xfrm>
        </p:grpSpPr>
        <p:sp>
          <p:nvSpPr>
            <p:cNvPr id="9" name="Freeform 9"/>
            <p:cNvSpPr/>
            <p:nvPr/>
          </p:nvSpPr>
          <p:spPr>
            <a:xfrm>
              <a:off x="0" y="0"/>
              <a:ext cx="2028459" cy="953761"/>
            </a:xfrm>
            <a:custGeom>
              <a:avLst/>
              <a:gdLst/>
              <a:ahLst/>
              <a:cxnLst/>
              <a:rect l="l" t="t" r="r" b="b"/>
              <a:pathLst>
                <a:path w="2028459" h="953761">
                  <a:moveTo>
                    <a:pt x="15850" y="0"/>
                  </a:moveTo>
                  <a:lnTo>
                    <a:pt x="2012610" y="0"/>
                  </a:lnTo>
                  <a:cubicBezTo>
                    <a:pt x="2016813" y="0"/>
                    <a:pt x="2020844" y="1670"/>
                    <a:pt x="2023817" y="4642"/>
                  </a:cubicBezTo>
                  <a:cubicBezTo>
                    <a:pt x="2026789" y="7615"/>
                    <a:pt x="2028459" y="11646"/>
                    <a:pt x="2028459" y="15850"/>
                  </a:cubicBezTo>
                  <a:lnTo>
                    <a:pt x="2028459" y="937911"/>
                  </a:lnTo>
                  <a:cubicBezTo>
                    <a:pt x="2028459" y="942115"/>
                    <a:pt x="2026789" y="946146"/>
                    <a:pt x="2023817" y="949119"/>
                  </a:cubicBezTo>
                  <a:cubicBezTo>
                    <a:pt x="2020844" y="952091"/>
                    <a:pt x="2016813" y="953761"/>
                    <a:pt x="2012610" y="953761"/>
                  </a:cubicBezTo>
                  <a:lnTo>
                    <a:pt x="15850" y="953761"/>
                  </a:lnTo>
                  <a:cubicBezTo>
                    <a:pt x="11646" y="953761"/>
                    <a:pt x="7615" y="952091"/>
                    <a:pt x="4642" y="949119"/>
                  </a:cubicBezTo>
                  <a:cubicBezTo>
                    <a:pt x="1670" y="946146"/>
                    <a:pt x="0" y="942115"/>
                    <a:pt x="0" y="937911"/>
                  </a:cubicBezTo>
                  <a:lnTo>
                    <a:pt x="0" y="15850"/>
                  </a:lnTo>
                  <a:cubicBezTo>
                    <a:pt x="0" y="11646"/>
                    <a:pt x="1670" y="7615"/>
                    <a:pt x="4642" y="4642"/>
                  </a:cubicBezTo>
                  <a:cubicBezTo>
                    <a:pt x="7615" y="1670"/>
                    <a:pt x="11646" y="0"/>
                    <a:pt x="15850" y="0"/>
                  </a:cubicBezTo>
                  <a:close/>
                </a:path>
              </a:pathLst>
            </a:custGeom>
            <a:blipFill>
              <a:blip r:embed="rId9"/>
              <a:stretch>
                <a:fillRect l="-86287" t="-217759" r="-39567" b="-2471"/>
              </a:stretch>
            </a:blipFill>
          </p:spPr>
          <p:txBody>
            <a:bodyPr/>
            <a:lstStyle/>
            <a:p>
              <a:endParaRPr lang="en-IN"/>
            </a:p>
          </p:txBody>
        </p:sp>
      </p:grpSp>
      <p:sp>
        <p:nvSpPr>
          <p:cNvPr id="10" name="Freeform 10"/>
          <p:cNvSpPr/>
          <p:nvPr/>
        </p:nvSpPr>
        <p:spPr>
          <a:xfrm>
            <a:off x="11070742" y="6533998"/>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1" name="TextBox 11"/>
          <p:cNvSpPr txBox="1"/>
          <p:nvPr/>
        </p:nvSpPr>
        <p:spPr>
          <a:xfrm>
            <a:off x="1038483" y="1618467"/>
            <a:ext cx="7022917"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Self-Aware AI</a:t>
            </a:r>
          </a:p>
        </p:txBody>
      </p:sp>
      <p:sp>
        <p:nvSpPr>
          <p:cNvPr id="12" name="TextBox 12"/>
          <p:cNvSpPr txBox="1"/>
          <p:nvPr/>
        </p:nvSpPr>
        <p:spPr>
          <a:xfrm>
            <a:off x="694945" y="2994913"/>
            <a:ext cx="10375797" cy="5052348"/>
          </a:xfrm>
          <a:prstGeom prst="rect">
            <a:avLst/>
          </a:prstGeom>
        </p:spPr>
        <p:txBody>
          <a:bodyPr lIns="0" tIns="0" rIns="0" bIns="0" rtlCol="0" anchor="t">
            <a:spAutoFit/>
          </a:bodyPr>
          <a:lstStyle/>
          <a:p>
            <a:pPr marL="635447" lvl="1" indent="-317724" algn="l">
              <a:lnSpc>
                <a:spcPts val="3649"/>
              </a:lnSpc>
              <a:buFont typeface="Arial"/>
              <a:buChar char="•"/>
            </a:pPr>
            <a:r>
              <a:rPr lang="en-US" sz="2943" b="1" spc="-147">
                <a:solidFill>
                  <a:srgbClr val="FFFFFF"/>
                </a:solidFill>
                <a:latin typeface="Poppins Bold"/>
                <a:ea typeface="Poppins Bold"/>
                <a:cs typeface="Poppins Bold"/>
                <a:sym typeface="Poppins Bold"/>
              </a:rPr>
              <a:t>D</a:t>
            </a:r>
            <a:r>
              <a:rPr lang="en-US" sz="2943" b="1" u="none" strike="noStrike" spc="-147">
                <a:solidFill>
                  <a:srgbClr val="FFFFFF"/>
                </a:solidFill>
                <a:latin typeface="Poppins Bold"/>
                <a:ea typeface="Poppins Bold"/>
                <a:cs typeface="Poppins Bold"/>
                <a:sym typeface="Poppins Bold"/>
              </a:rPr>
              <a:t>efinition:</a:t>
            </a:r>
            <a:r>
              <a:rPr lang="en-US" sz="2943" u="none" strike="noStrike" spc="-147">
                <a:solidFill>
                  <a:srgbClr val="FFFFFF"/>
                </a:solidFill>
                <a:latin typeface="Poppins"/>
                <a:ea typeface="Poppins"/>
                <a:cs typeface="Poppins"/>
                <a:sym typeface="Poppins"/>
              </a:rPr>
              <a:t> AI with consciousness and self-awareness.</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4"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Characteristics: </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l">
              <a:lnSpc>
                <a:spcPts val="3649"/>
              </a:lnSpc>
            </a:pPr>
            <a:r>
              <a:rPr lang="en-US" sz="2943" u="none" strike="noStrike" spc="-147">
                <a:solidFill>
                  <a:srgbClr val="FFFFFF"/>
                </a:solidFill>
                <a:latin typeface="Poppins"/>
                <a:ea typeface="Poppins"/>
                <a:cs typeface="Poppins"/>
                <a:sym typeface="Poppins"/>
              </a:rPr>
              <a:t>    1). Understands its own existence.</a:t>
            </a:r>
          </a:p>
          <a:p>
            <a:pPr algn="l">
              <a:lnSpc>
                <a:spcPts val="3649"/>
              </a:lnSpc>
            </a:pPr>
            <a:endParaRPr lang="en-US" sz="2943" u="none" strike="noStrike" spc="-147">
              <a:solidFill>
                <a:srgbClr val="FFFFFF"/>
              </a:solidFill>
              <a:latin typeface="Poppins"/>
              <a:ea typeface="Poppins"/>
              <a:cs typeface="Poppins"/>
              <a:sym typeface="Poppins"/>
            </a:endParaRPr>
          </a:p>
          <a:p>
            <a:pPr algn="l">
              <a:lnSpc>
                <a:spcPts val="3649"/>
              </a:lnSpc>
            </a:pPr>
            <a:r>
              <a:rPr lang="en-US" sz="2943" u="none" strike="noStrike" spc="-147">
                <a:solidFill>
                  <a:srgbClr val="FFFFFF"/>
                </a:solidFill>
                <a:latin typeface="Poppins"/>
                <a:ea typeface="Poppins"/>
                <a:cs typeface="Poppins"/>
                <a:sym typeface="Poppins"/>
              </a:rPr>
              <a:t>    2). Purely theoretical at this stage.</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4"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Examples:</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l">
              <a:lnSpc>
                <a:spcPts val="3649"/>
              </a:lnSpc>
            </a:pPr>
            <a:r>
              <a:rPr lang="en-US" sz="2943" u="none" strike="noStrike" spc="-147">
                <a:solidFill>
                  <a:srgbClr val="FFFFFF"/>
                </a:solidFill>
                <a:latin typeface="Poppins"/>
                <a:ea typeface="Poppins"/>
                <a:cs typeface="Poppins"/>
                <a:sym typeface="Poppins"/>
              </a:rPr>
              <a:t>  Sci-fi scenarios (e.g., HAL 9000 from 2001: A Space Odyssey).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1826985" y="1414903"/>
            <a:ext cx="5148516" cy="2547966"/>
          </a:xfrm>
          <a:custGeom>
            <a:avLst/>
            <a:gdLst/>
            <a:ahLst/>
            <a:cxnLst/>
            <a:rect l="l" t="t" r="r" b="b"/>
            <a:pathLst>
              <a:path w="5148516" h="2547966">
                <a:moveTo>
                  <a:pt x="0" y="0"/>
                </a:moveTo>
                <a:lnTo>
                  <a:pt x="5148517" y="0"/>
                </a:lnTo>
                <a:lnTo>
                  <a:pt x="5148517" y="2547966"/>
                </a:lnTo>
                <a:lnTo>
                  <a:pt x="0" y="2547966"/>
                </a:lnTo>
                <a:lnTo>
                  <a:pt x="0" y="0"/>
                </a:lnTo>
                <a:close/>
              </a:path>
            </a:pathLst>
          </a:custGeom>
          <a:blipFill>
            <a:blip r:embed="rId5"/>
            <a:stretch>
              <a:fillRect l="-4750" t="-51622" r="-7664"/>
            </a:stretch>
          </a:blipFill>
          <a:ln cap="sq">
            <a:noFill/>
            <a:prstDash val="solid"/>
            <a:miter/>
          </a:ln>
        </p:spPr>
        <p:txBody>
          <a:bodyPr/>
          <a:lstStyle/>
          <a:p>
            <a:endParaRPr lang="en-IN"/>
          </a:p>
        </p:txBody>
      </p:sp>
      <p:sp>
        <p:nvSpPr>
          <p:cNvPr id="5" name="TextBox 5"/>
          <p:cNvSpPr txBox="1"/>
          <p:nvPr/>
        </p:nvSpPr>
        <p:spPr>
          <a:xfrm>
            <a:off x="1028700" y="2771878"/>
            <a:ext cx="7022917"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Conclusion</a:t>
            </a:r>
          </a:p>
        </p:txBody>
      </p:sp>
      <p:sp>
        <p:nvSpPr>
          <p:cNvPr id="6" name="TextBox 6"/>
          <p:cNvSpPr txBox="1"/>
          <p:nvPr/>
        </p:nvSpPr>
        <p:spPr>
          <a:xfrm>
            <a:off x="1878710" y="4378514"/>
            <a:ext cx="12778817" cy="2737560"/>
          </a:xfrm>
          <a:prstGeom prst="rect">
            <a:avLst/>
          </a:prstGeom>
        </p:spPr>
        <p:txBody>
          <a:bodyPr lIns="0" tIns="0" rIns="0" bIns="0" rtlCol="0" anchor="t">
            <a:spAutoFit/>
          </a:bodyPr>
          <a:lstStyle/>
          <a:p>
            <a:pPr marL="0" lvl="0" indent="0" algn="l">
              <a:lnSpc>
                <a:spcPts val="7135"/>
              </a:lnSpc>
              <a:spcBef>
                <a:spcPct val="0"/>
              </a:spcBef>
            </a:pPr>
            <a:r>
              <a:rPr lang="en-US" sz="5097">
                <a:solidFill>
                  <a:srgbClr val="FFFFFF"/>
                </a:solidFill>
                <a:latin typeface="Poppins"/>
                <a:ea typeface="Poppins"/>
                <a:cs typeface="Poppins"/>
                <a:sym typeface="Poppins"/>
              </a:rPr>
              <a:t>AI RANGES FROM SIMPLE TASK</a:t>
            </a:r>
            <a:r>
              <a:rPr lang="en-US" sz="5097" u="none" strike="noStrike">
                <a:solidFill>
                  <a:srgbClr val="FFFFFF"/>
                </a:solidFill>
                <a:latin typeface="Poppins"/>
                <a:ea typeface="Poppins"/>
                <a:cs typeface="Poppins"/>
                <a:sym typeface="Poppins"/>
              </a:rPr>
              <a:t>-SPECIFIC SYSTEMS TO HYPOTHETICAL SUPERINTELLIGENCE.</a:t>
            </a:r>
          </a:p>
        </p:txBody>
      </p:sp>
      <p:sp>
        <p:nvSpPr>
          <p:cNvPr id="7" name="Freeform 7"/>
          <p:cNvSpPr/>
          <p:nvPr/>
        </p:nvSpPr>
        <p:spPr>
          <a:xfrm>
            <a:off x="11826985" y="7363261"/>
            <a:ext cx="17830712" cy="17830712"/>
          </a:xfrm>
          <a:custGeom>
            <a:avLst/>
            <a:gdLst/>
            <a:ahLst/>
            <a:cxnLst/>
            <a:rect l="l" t="t" r="r" b="b"/>
            <a:pathLst>
              <a:path w="17830712" h="17830712">
                <a:moveTo>
                  <a:pt x="0" y="0"/>
                </a:moveTo>
                <a:lnTo>
                  <a:pt x="17830712" y="0"/>
                </a:lnTo>
                <a:lnTo>
                  <a:pt x="17830712" y="17830711"/>
                </a:lnTo>
                <a:lnTo>
                  <a:pt x="0" y="178307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0645169" y="1207770"/>
            <a:ext cx="6456087" cy="2999276"/>
          </a:xfrm>
          <a:custGeom>
            <a:avLst/>
            <a:gdLst/>
            <a:ahLst/>
            <a:cxnLst/>
            <a:rect l="l" t="t" r="r" b="b"/>
            <a:pathLst>
              <a:path w="6456087" h="2999276">
                <a:moveTo>
                  <a:pt x="0" y="0"/>
                </a:moveTo>
                <a:lnTo>
                  <a:pt x="6456087" y="0"/>
                </a:lnTo>
                <a:lnTo>
                  <a:pt x="6456087" y="2999276"/>
                </a:lnTo>
                <a:lnTo>
                  <a:pt x="0" y="2999276"/>
                </a:lnTo>
                <a:lnTo>
                  <a:pt x="0" y="0"/>
                </a:lnTo>
                <a:close/>
              </a:path>
            </a:pathLst>
          </a:custGeom>
          <a:blipFill>
            <a:blip r:embed="rId5"/>
            <a:stretch>
              <a:fillRect t="-14576" b="-14576"/>
            </a:stretch>
          </a:blipFill>
        </p:spPr>
        <p:txBody>
          <a:bodyPr/>
          <a:lstStyle/>
          <a:p>
            <a:endParaRPr lang="en-IN"/>
          </a:p>
        </p:txBody>
      </p:sp>
      <p:sp>
        <p:nvSpPr>
          <p:cNvPr id="5" name="Freeform 5"/>
          <p:cNvSpPr/>
          <p:nvPr/>
        </p:nvSpPr>
        <p:spPr>
          <a:xfrm>
            <a:off x="10645169" y="5138457"/>
            <a:ext cx="6456087" cy="3092842"/>
          </a:xfrm>
          <a:custGeom>
            <a:avLst/>
            <a:gdLst/>
            <a:ahLst/>
            <a:cxnLst/>
            <a:rect l="l" t="t" r="r" b="b"/>
            <a:pathLst>
              <a:path w="6456087" h="3092842">
                <a:moveTo>
                  <a:pt x="0" y="0"/>
                </a:moveTo>
                <a:lnTo>
                  <a:pt x="6456087" y="0"/>
                </a:lnTo>
                <a:lnTo>
                  <a:pt x="6456087" y="3092841"/>
                </a:lnTo>
                <a:lnTo>
                  <a:pt x="0" y="3092841"/>
                </a:lnTo>
                <a:lnTo>
                  <a:pt x="0" y="0"/>
                </a:lnTo>
                <a:close/>
              </a:path>
            </a:pathLst>
          </a:custGeom>
          <a:blipFill>
            <a:blip r:embed="rId6"/>
            <a:stretch>
              <a:fillRect t="-19624" b="-19624"/>
            </a:stretch>
          </a:blipFill>
        </p:spPr>
        <p:txBody>
          <a:bodyPr/>
          <a:lstStyle/>
          <a:p>
            <a:endParaRPr lang="en-IN"/>
          </a:p>
        </p:txBody>
      </p:sp>
      <p:sp>
        <p:nvSpPr>
          <p:cNvPr id="6" name="Freeform 6"/>
          <p:cNvSpPr/>
          <p:nvPr/>
        </p:nvSpPr>
        <p:spPr>
          <a:xfrm>
            <a:off x="10253567" y="5418282"/>
            <a:ext cx="17830712" cy="17830712"/>
          </a:xfrm>
          <a:custGeom>
            <a:avLst/>
            <a:gdLst/>
            <a:ahLst/>
            <a:cxnLst/>
            <a:rect l="l" t="t" r="r" b="b"/>
            <a:pathLst>
              <a:path w="17830712" h="17830712">
                <a:moveTo>
                  <a:pt x="0" y="0"/>
                </a:moveTo>
                <a:lnTo>
                  <a:pt x="17830712" y="0"/>
                </a:lnTo>
                <a:lnTo>
                  <a:pt x="17830712" y="17830712"/>
                </a:lnTo>
                <a:lnTo>
                  <a:pt x="0" y="178307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TextBox 7"/>
          <p:cNvSpPr txBox="1"/>
          <p:nvPr/>
        </p:nvSpPr>
        <p:spPr>
          <a:xfrm>
            <a:off x="1028700" y="1112520"/>
            <a:ext cx="6044682"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What is AI ?</a:t>
            </a:r>
          </a:p>
        </p:txBody>
      </p:sp>
      <p:sp>
        <p:nvSpPr>
          <p:cNvPr id="8" name="TextBox 8"/>
          <p:cNvSpPr txBox="1"/>
          <p:nvPr/>
        </p:nvSpPr>
        <p:spPr>
          <a:xfrm>
            <a:off x="1028700" y="2193901"/>
            <a:ext cx="9224867" cy="2076385"/>
          </a:xfrm>
          <a:prstGeom prst="rect">
            <a:avLst/>
          </a:prstGeom>
        </p:spPr>
        <p:txBody>
          <a:bodyPr lIns="0" tIns="0" rIns="0" bIns="0" rtlCol="0" anchor="t">
            <a:spAutoFit/>
          </a:bodyPr>
          <a:lstStyle/>
          <a:p>
            <a:pPr algn="just">
              <a:lnSpc>
                <a:spcPts val="3315"/>
              </a:lnSpc>
            </a:pPr>
            <a:r>
              <a:rPr lang="en-US" sz="2674" u="none" strike="noStrike" spc="-133">
                <a:solidFill>
                  <a:srgbClr val="FFFFFF"/>
                </a:solidFill>
                <a:latin typeface="Poppins"/>
                <a:ea typeface="Poppins"/>
                <a:cs typeface="Poppins"/>
                <a:sym typeface="Poppins"/>
              </a:rPr>
              <a:t>Artificial Intelligence (AI) refers to the ability of machines to simulate human intelligence. AI enables computers and systems to perform tasks that typically require human intelligence, such as learning, reasoning, problem-solving, perception, and decision-making.</a:t>
            </a:r>
          </a:p>
        </p:txBody>
      </p:sp>
      <p:sp>
        <p:nvSpPr>
          <p:cNvPr id="9" name="TextBox 9"/>
          <p:cNvSpPr txBox="1"/>
          <p:nvPr/>
        </p:nvSpPr>
        <p:spPr>
          <a:xfrm>
            <a:off x="1028700" y="4871160"/>
            <a:ext cx="9616469" cy="771130"/>
          </a:xfrm>
          <a:prstGeom prst="rect">
            <a:avLst/>
          </a:prstGeom>
        </p:spPr>
        <p:txBody>
          <a:bodyPr lIns="0" tIns="0" rIns="0" bIns="0" rtlCol="0" anchor="t">
            <a:spAutoFit/>
          </a:bodyPr>
          <a:lstStyle/>
          <a:p>
            <a:pPr algn="l">
              <a:lnSpc>
                <a:spcPts val="6321"/>
              </a:lnSpc>
            </a:pPr>
            <a:r>
              <a:rPr lang="en-US" sz="4515">
                <a:solidFill>
                  <a:srgbClr val="05FDDC"/>
                </a:solidFill>
                <a:latin typeface="HK Modular"/>
                <a:ea typeface="HK Modular"/>
                <a:cs typeface="HK Modular"/>
                <a:sym typeface="HK Modular"/>
              </a:rPr>
              <a:t>Key Features of AI:</a:t>
            </a:r>
          </a:p>
        </p:txBody>
      </p:sp>
      <p:sp>
        <p:nvSpPr>
          <p:cNvPr id="10" name="TextBox 10"/>
          <p:cNvSpPr txBox="1"/>
          <p:nvPr/>
        </p:nvSpPr>
        <p:spPr>
          <a:xfrm>
            <a:off x="1028700" y="5950220"/>
            <a:ext cx="9224867" cy="2063041"/>
          </a:xfrm>
          <a:prstGeom prst="rect">
            <a:avLst/>
          </a:prstGeom>
        </p:spPr>
        <p:txBody>
          <a:bodyPr lIns="0" tIns="0" rIns="0" bIns="0" rtlCol="0" anchor="t">
            <a:spAutoFit/>
          </a:bodyPr>
          <a:lstStyle/>
          <a:p>
            <a:pPr algn="just">
              <a:lnSpc>
                <a:spcPts val="3273"/>
              </a:lnSpc>
            </a:pPr>
            <a:r>
              <a:rPr lang="en-US" sz="2639" b="1" u="none" strike="noStrike" spc="-131">
                <a:solidFill>
                  <a:srgbClr val="FFFFFF"/>
                </a:solidFill>
                <a:latin typeface="Poppins Bold"/>
                <a:ea typeface="Poppins Bold"/>
                <a:cs typeface="Poppins Bold"/>
                <a:sym typeface="Poppins Bold"/>
              </a:rPr>
              <a:t>Learning</a:t>
            </a:r>
            <a:r>
              <a:rPr lang="en-US" sz="2639" u="none" strike="noStrike" spc="-131">
                <a:solidFill>
                  <a:srgbClr val="FFFFFF"/>
                </a:solidFill>
                <a:latin typeface="Poppins"/>
                <a:ea typeface="Poppins"/>
                <a:cs typeface="Poppins"/>
                <a:sym typeface="Poppins"/>
              </a:rPr>
              <a:t> – AI can learn from data (Machine Learning).</a:t>
            </a:r>
          </a:p>
          <a:p>
            <a:pPr algn="just">
              <a:lnSpc>
                <a:spcPts val="3273"/>
              </a:lnSpc>
            </a:pPr>
            <a:r>
              <a:rPr lang="en-US" sz="2639" b="1" u="none" strike="noStrike" spc="-131">
                <a:solidFill>
                  <a:srgbClr val="FFFFFF"/>
                </a:solidFill>
                <a:latin typeface="Poppins Bold"/>
                <a:ea typeface="Poppins Bold"/>
                <a:cs typeface="Poppins Bold"/>
                <a:sym typeface="Poppins Bold"/>
              </a:rPr>
              <a:t>Reasoning</a:t>
            </a:r>
            <a:r>
              <a:rPr lang="en-US" sz="2639" u="none" strike="noStrike" spc="-131">
                <a:solidFill>
                  <a:srgbClr val="FFFFFF"/>
                </a:solidFill>
                <a:latin typeface="Poppins"/>
                <a:ea typeface="Poppins"/>
                <a:cs typeface="Poppins"/>
                <a:sym typeface="Poppins"/>
              </a:rPr>
              <a:t> – AI can analyze situations and make decisions.</a:t>
            </a:r>
          </a:p>
          <a:p>
            <a:pPr algn="just">
              <a:lnSpc>
                <a:spcPts val="3273"/>
              </a:lnSpc>
            </a:pPr>
            <a:r>
              <a:rPr lang="en-US" sz="2639" b="1" u="none" strike="noStrike" spc="-131">
                <a:solidFill>
                  <a:srgbClr val="FFFFFF"/>
                </a:solidFill>
                <a:latin typeface="Poppins Bold"/>
                <a:ea typeface="Poppins Bold"/>
                <a:cs typeface="Poppins Bold"/>
                <a:sym typeface="Poppins Bold"/>
              </a:rPr>
              <a:t>Problem-Solving</a:t>
            </a:r>
            <a:r>
              <a:rPr lang="en-US" sz="2639" u="none" strike="noStrike" spc="-131">
                <a:solidFill>
                  <a:srgbClr val="FFFFFF"/>
                </a:solidFill>
                <a:latin typeface="Poppins"/>
                <a:ea typeface="Poppins"/>
                <a:cs typeface="Poppins"/>
                <a:sym typeface="Poppins"/>
              </a:rPr>
              <a:t> – AI finds solutions to complex problems.</a:t>
            </a:r>
          </a:p>
          <a:p>
            <a:pPr algn="just">
              <a:lnSpc>
                <a:spcPts val="3273"/>
              </a:lnSpc>
            </a:pPr>
            <a:r>
              <a:rPr lang="en-US" sz="2639" b="1" u="none" strike="noStrike" spc="-131">
                <a:solidFill>
                  <a:srgbClr val="FFFFFF"/>
                </a:solidFill>
                <a:latin typeface="Poppins Bold"/>
                <a:ea typeface="Poppins Bold"/>
                <a:cs typeface="Poppins Bold"/>
                <a:sym typeface="Poppins Bold"/>
              </a:rPr>
              <a:t>Perception</a:t>
            </a:r>
            <a:r>
              <a:rPr lang="en-US" sz="2639" u="none" strike="noStrike" spc="-131">
                <a:solidFill>
                  <a:srgbClr val="FFFFFF"/>
                </a:solidFill>
                <a:latin typeface="Poppins"/>
                <a:ea typeface="Poppins"/>
                <a:cs typeface="Poppins"/>
                <a:sym typeface="Poppins"/>
              </a:rPr>
              <a:t> – AI can process images, speech, and text.</a:t>
            </a:r>
          </a:p>
          <a:p>
            <a:pPr algn="just">
              <a:lnSpc>
                <a:spcPts val="3273"/>
              </a:lnSpc>
            </a:pPr>
            <a:r>
              <a:rPr lang="en-US" sz="2639" b="1" u="none" strike="noStrike" spc="-131">
                <a:solidFill>
                  <a:srgbClr val="FFFFFF"/>
                </a:solidFill>
                <a:latin typeface="Poppins Bold"/>
                <a:ea typeface="Poppins Bold"/>
                <a:cs typeface="Poppins Bold"/>
                <a:sym typeface="Poppins Bold"/>
              </a:rPr>
              <a:t>Automation</a:t>
            </a:r>
            <a:r>
              <a:rPr lang="en-US" sz="2639" u="none" strike="noStrike" spc="-131">
                <a:solidFill>
                  <a:srgbClr val="FFFFFF"/>
                </a:solidFill>
                <a:latin typeface="Poppins"/>
                <a:ea typeface="Poppins"/>
                <a:cs typeface="Poppins"/>
                <a:sym typeface="Poppins"/>
              </a:rPr>
              <a:t> – AI automates tasks, reducing human effort.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028700" y="4603892"/>
            <a:ext cx="940407" cy="940407"/>
          </a:xfrm>
          <a:custGeom>
            <a:avLst/>
            <a:gdLst/>
            <a:ahLst/>
            <a:cxnLst/>
            <a:rect l="l" t="t" r="r" b="b"/>
            <a:pathLst>
              <a:path w="940407" h="940407">
                <a:moveTo>
                  <a:pt x="0" y="0"/>
                </a:moveTo>
                <a:lnTo>
                  <a:pt x="940407" y="0"/>
                </a:lnTo>
                <a:lnTo>
                  <a:pt x="940407" y="940407"/>
                </a:lnTo>
                <a:lnTo>
                  <a:pt x="0" y="9404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028700" y="6263187"/>
            <a:ext cx="940407" cy="940407"/>
          </a:xfrm>
          <a:custGeom>
            <a:avLst/>
            <a:gdLst/>
            <a:ahLst/>
            <a:cxnLst/>
            <a:rect l="l" t="t" r="r" b="b"/>
            <a:pathLst>
              <a:path w="940407" h="940407">
                <a:moveTo>
                  <a:pt x="0" y="0"/>
                </a:moveTo>
                <a:lnTo>
                  <a:pt x="940407" y="0"/>
                </a:lnTo>
                <a:lnTo>
                  <a:pt x="940407" y="940407"/>
                </a:lnTo>
                <a:lnTo>
                  <a:pt x="0" y="9404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6" name="Group 6"/>
          <p:cNvGrpSpPr/>
          <p:nvPr/>
        </p:nvGrpSpPr>
        <p:grpSpPr>
          <a:xfrm>
            <a:off x="9860453" y="2554321"/>
            <a:ext cx="2737566" cy="2737566"/>
            <a:chOff x="0" y="0"/>
            <a:chExt cx="812800" cy="812800"/>
          </a:xfrm>
        </p:grpSpPr>
        <p:sp>
          <p:nvSpPr>
            <p:cNvPr id="7" name="Freeform 7"/>
            <p:cNvSpPr/>
            <p:nvPr/>
          </p:nvSpPr>
          <p:spPr>
            <a:xfrm>
              <a:off x="0" y="0"/>
              <a:ext cx="812800" cy="812800"/>
            </a:xfrm>
            <a:custGeom>
              <a:avLst/>
              <a:gdLst/>
              <a:ahLst/>
              <a:cxnLst/>
              <a:rect l="l" t="t" r="r" b="b"/>
              <a:pathLst>
                <a:path w="812800" h="812800">
                  <a:moveTo>
                    <a:pt x="65045" y="0"/>
                  </a:moveTo>
                  <a:lnTo>
                    <a:pt x="747755" y="0"/>
                  </a:lnTo>
                  <a:cubicBezTo>
                    <a:pt x="783678" y="0"/>
                    <a:pt x="812800" y="29122"/>
                    <a:pt x="812800" y="65045"/>
                  </a:cubicBezTo>
                  <a:lnTo>
                    <a:pt x="812800" y="747755"/>
                  </a:lnTo>
                  <a:cubicBezTo>
                    <a:pt x="812800" y="783678"/>
                    <a:pt x="783678" y="812800"/>
                    <a:pt x="747755" y="812800"/>
                  </a:cubicBezTo>
                  <a:lnTo>
                    <a:pt x="65045" y="812800"/>
                  </a:lnTo>
                  <a:cubicBezTo>
                    <a:pt x="29122" y="812800"/>
                    <a:pt x="0" y="783678"/>
                    <a:pt x="0" y="747755"/>
                  </a:cubicBezTo>
                  <a:lnTo>
                    <a:pt x="0" y="65045"/>
                  </a:lnTo>
                  <a:cubicBezTo>
                    <a:pt x="0" y="29122"/>
                    <a:pt x="29122" y="0"/>
                    <a:pt x="65045" y="0"/>
                  </a:cubicBezTo>
                  <a:close/>
                </a:path>
              </a:pathLst>
            </a:custGeom>
            <a:blipFill>
              <a:blip r:embed="rId7"/>
              <a:stretch>
                <a:fillRect l="-16666" r="-16666"/>
              </a:stretch>
            </a:blipFill>
          </p:spPr>
          <p:txBody>
            <a:bodyPr/>
            <a:lstStyle/>
            <a:p>
              <a:endParaRPr lang="en-IN"/>
            </a:p>
          </p:txBody>
        </p:sp>
      </p:grpSp>
      <p:grpSp>
        <p:nvGrpSpPr>
          <p:cNvPr id="8" name="Group 8"/>
          <p:cNvGrpSpPr/>
          <p:nvPr/>
        </p:nvGrpSpPr>
        <p:grpSpPr>
          <a:xfrm>
            <a:off x="13100109" y="3052088"/>
            <a:ext cx="4446272" cy="4446272"/>
            <a:chOff x="0" y="0"/>
            <a:chExt cx="812800" cy="812800"/>
          </a:xfrm>
        </p:grpSpPr>
        <p:sp>
          <p:nvSpPr>
            <p:cNvPr id="9" name="Freeform 9"/>
            <p:cNvSpPr/>
            <p:nvPr/>
          </p:nvSpPr>
          <p:spPr>
            <a:xfrm>
              <a:off x="0" y="0"/>
              <a:ext cx="812800" cy="812800"/>
            </a:xfrm>
            <a:custGeom>
              <a:avLst/>
              <a:gdLst/>
              <a:ahLst/>
              <a:cxnLst/>
              <a:rect l="l" t="t" r="r" b="b"/>
              <a:pathLst>
                <a:path w="812800" h="812800">
                  <a:moveTo>
                    <a:pt x="40048" y="0"/>
                  </a:moveTo>
                  <a:lnTo>
                    <a:pt x="772752" y="0"/>
                  </a:lnTo>
                  <a:cubicBezTo>
                    <a:pt x="794870" y="0"/>
                    <a:pt x="812800" y="17930"/>
                    <a:pt x="812800" y="40048"/>
                  </a:cubicBezTo>
                  <a:lnTo>
                    <a:pt x="812800" y="772752"/>
                  </a:lnTo>
                  <a:cubicBezTo>
                    <a:pt x="812800" y="794870"/>
                    <a:pt x="794870" y="812800"/>
                    <a:pt x="772752" y="812800"/>
                  </a:cubicBezTo>
                  <a:lnTo>
                    <a:pt x="40048" y="812800"/>
                  </a:lnTo>
                  <a:cubicBezTo>
                    <a:pt x="17930" y="812800"/>
                    <a:pt x="0" y="794870"/>
                    <a:pt x="0" y="772752"/>
                  </a:cubicBezTo>
                  <a:lnTo>
                    <a:pt x="0" y="40048"/>
                  </a:lnTo>
                  <a:cubicBezTo>
                    <a:pt x="0" y="17930"/>
                    <a:pt x="17930" y="0"/>
                    <a:pt x="40048" y="0"/>
                  </a:cubicBezTo>
                  <a:close/>
                </a:path>
              </a:pathLst>
            </a:custGeom>
            <a:blipFill>
              <a:blip r:embed="rId8"/>
              <a:stretch>
                <a:fillRect l="-16666" r="-16666"/>
              </a:stretch>
            </a:blipFill>
          </p:spPr>
          <p:txBody>
            <a:bodyPr/>
            <a:lstStyle/>
            <a:p>
              <a:endParaRPr lang="en-IN"/>
            </a:p>
          </p:txBody>
        </p:sp>
      </p:grpSp>
      <p:sp>
        <p:nvSpPr>
          <p:cNvPr id="10" name="Freeform 10"/>
          <p:cNvSpPr/>
          <p:nvPr/>
        </p:nvSpPr>
        <p:spPr>
          <a:xfrm>
            <a:off x="10253567" y="5418282"/>
            <a:ext cx="17830712" cy="17830712"/>
          </a:xfrm>
          <a:custGeom>
            <a:avLst/>
            <a:gdLst/>
            <a:ahLst/>
            <a:cxnLst/>
            <a:rect l="l" t="t" r="r" b="b"/>
            <a:pathLst>
              <a:path w="17830712" h="17830712">
                <a:moveTo>
                  <a:pt x="0" y="0"/>
                </a:moveTo>
                <a:lnTo>
                  <a:pt x="17830712" y="0"/>
                </a:lnTo>
                <a:lnTo>
                  <a:pt x="17830712" y="17830712"/>
                </a:lnTo>
                <a:lnTo>
                  <a:pt x="0" y="178307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nvGrpSpPr>
          <p:cNvPr id="11" name="Group 11"/>
          <p:cNvGrpSpPr/>
          <p:nvPr/>
        </p:nvGrpSpPr>
        <p:grpSpPr>
          <a:xfrm>
            <a:off x="9860453" y="5834811"/>
            <a:ext cx="2737566" cy="2737566"/>
            <a:chOff x="0" y="0"/>
            <a:chExt cx="812800" cy="812800"/>
          </a:xfrm>
        </p:grpSpPr>
        <p:sp>
          <p:nvSpPr>
            <p:cNvPr id="12" name="Freeform 12"/>
            <p:cNvSpPr/>
            <p:nvPr/>
          </p:nvSpPr>
          <p:spPr>
            <a:xfrm>
              <a:off x="0" y="0"/>
              <a:ext cx="812800" cy="812800"/>
            </a:xfrm>
            <a:custGeom>
              <a:avLst/>
              <a:gdLst/>
              <a:ahLst/>
              <a:cxnLst/>
              <a:rect l="l" t="t" r="r" b="b"/>
              <a:pathLst>
                <a:path w="812800" h="812800">
                  <a:moveTo>
                    <a:pt x="65045" y="0"/>
                  </a:moveTo>
                  <a:lnTo>
                    <a:pt x="747755" y="0"/>
                  </a:lnTo>
                  <a:cubicBezTo>
                    <a:pt x="783678" y="0"/>
                    <a:pt x="812800" y="29122"/>
                    <a:pt x="812800" y="65045"/>
                  </a:cubicBezTo>
                  <a:lnTo>
                    <a:pt x="812800" y="747755"/>
                  </a:lnTo>
                  <a:cubicBezTo>
                    <a:pt x="812800" y="783678"/>
                    <a:pt x="783678" y="812800"/>
                    <a:pt x="747755" y="812800"/>
                  </a:cubicBezTo>
                  <a:lnTo>
                    <a:pt x="65045" y="812800"/>
                  </a:lnTo>
                  <a:cubicBezTo>
                    <a:pt x="29122" y="812800"/>
                    <a:pt x="0" y="783678"/>
                    <a:pt x="0" y="747755"/>
                  </a:cubicBezTo>
                  <a:lnTo>
                    <a:pt x="0" y="65045"/>
                  </a:lnTo>
                  <a:cubicBezTo>
                    <a:pt x="0" y="29122"/>
                    <a:pt x="29122" y="0"/>
                    <a:pt x="65045" y="0"/>
                  </a:cubicBezTo>
                  <a:close/>
                </a:path>
              </a:pathLst>
            </a:custGeom>
            <a:blipFill>
              <a:blip r:embed="rId11"/>
              <a:stretch>
                <a:fillRect l="-33333"/>
              </a:stretch>
            </a:blipFill>
          </p:spPr>
          <p:txBody>
            <a:bodyPr/>
            <a:lstStyle/>
            <a:p>
              <a:endParaRPr lang="en-IN"/>
            </a:p>
          </p:txBody>
        </p:sp>
      </p:grpSp>
      <p:sp>
        <p:nvSpPr>
          <p:cNvPr id="13" name="TextBox 13"/>
          <p:cNvSpPr txBox="1"/>
          <p:nvPr/>
        </p:nvSpPr>
        <p:spPr>
          <a:xfrm>
            <a:off x="550231" y="1171641"/>
            <a:ext cx="10679006"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Classification of AI</a:t>
            </a:r>
          </a:p>
        </p:txBody>
      </p:sp>
      <p:sp>
        <p:nvSpPr>
          <p:cNvPr id="14" name="TextBox 14"/>
          <p:cNvSpPr txBox="1"/>
          <p:nvPr/>
        </p:nvSpPr>
        <p:spPr>
          <a:xfrm>
            <a:off x="1028700" y="9078553"/>
            <a:ext cx="2501591" cy="179747"/>
          </a:xfrm>
          <a:prstGeom prst="rect">
            <a:avLst/>
          </a:prstGeom>
        </p:spPr>
        <p:txBody>
          <a:bodyPr lIns="0" tIns="0" rIns="0" bIns="0" rtlCol="0" anchor="t">
            <a:spAutoFit/>
          </a:bodyPr>
          <a:lstStyle/>
          <a:p>
            <a:pPr marL="0" lvl="1" indent="0" algn="just">
              <a:lnSpc>
                <a:spcPts val="1395"/>
              </a:lnSpc>
            </a:pPr>
            <a:r>
              <a:rPr lang="en-US" sz="1202">
                <a:solidFill>
                  <a:srgbClr val="FFFFFF"/>
                </a:solidFill>
                <a:latin typeface="Poppins"/>
                <a:ea typeface="Poppins"/>
                <a:cs typeface="Poppins"/>
                <a:sym typeface="Poppins"/>
              </a:rPr>
              <a:t>WWW.REALLYGREATSITE.COM</a:t>
            </a:r>
          </a:p>
        </p:txBody>
      </p:sp>
      <p:sp>
        <p:nvSpPr>
          <p:cNvPr id="15" name="TextBox 15"/>
          <p:cNvSpPr txBox="1"/>
          <p:nvPr/>
        </p:nvSpPr>
        <p:spPr>
          <a:xfrm>
            <a:off x="2279495" y="4839549"/>
            <a:ext cx="6547075" cy="415417"/>
          </a:xfrm>
          <a:prstGeom prst="rect">
            <a:avLst/>
          </a:prstGeom>
        </p:spPr>
        <p:txBody>
          <a:bodyPr lIns="0" tIns="0" rIns="0" bIns="0" rtlCol="0" anchor="t">
            <a:spAutoFit/>
          </a:bodyPr>
          <a:lstStyle/>
          <a:p>
            <a:pPr marL="0" lvl="1" indent="0" algn="just">
              <a:lnSpc>
                <a:spcPts val="3223"/>
              </a:lnSpc>
            </a:pPr>
            <a:r>
              <a:rPr lang="en-US" sz="2599" spc="-129">
                <a:solidFill>
                  <a:srgbClr val="FFFFFF"/>
                </a:solidFill>
                <a:latin typeface="Poppins"/>
                <a:ea typeface="Poppins"/>
                <a:cs typeface="Poppins"/>
                <a:sym typeface="Poppins"/>
              </a:rPr>
              <a:t>B</a:t>
            </a:r>
            <a:r>
              <a:rPr lang="en-US" sz="2599" u="none" strike="noStrike" spc="-129">
                <a:solidFill>
                  <a:srgbClr val="FFFFFF"/>
                </a:solidFill>
                <a:latin typeface="Poppins"/>
                <a:ea typeface="Poppins"/>
                <a:cs typeface="Poppins"/>
                <a:sym typeface="Poppins"/>
              </a:rPr>
              <a:t>ased on Capabilities (How intelligent AI is)</a:t>
            </a:r>
          </a:p>
        </p:txBody>
      </p:sp>
      <p:sp>
        <p:nvSpPr>
          <p:cNvPr id="16" name="TextBox 16"/>
          <p:cNvSpPr txBox="1"/>
          <p:nvPr/>
        </p:nvSpPr>
        <p:spPr>
          <a:xfrm>
            <a:off x="2279495" y="6509626"/>
            <a:ext cx="7857033" cy="424894"/>
          </a:xfrm>
          <a:prstGeom prst="rect">
            <a:avLst/>
          </a:prstGeom>
        </p:spPr>
        <p:txBody>
          <a:bodyPr lIns="0" tIns="0" rIns="0" bIns="0" rtlCol="0" anchor="t">
            <a:spAutoFit/>
          </a:bodyPr>
          <a:lstStyle/>
          <a:p>
            <a:pPr marL="0" lvl="1" indent="0" algn="just">
              <a:lnSpc>
                <a:spcPts val="3235"/>
              </a:lnSpc>
            </a:pPr>
            <a:r>
              <a:rPr lang="en-US" sz="2609" spc="-130">
                <a:solidFill>
                  <a:srgbClr val="FFFFFF"/>
                </a:solidFill>
                <a:latin typeface="Poppins"/>
                <a:ea typeface="Poppins"/>
                <a:cs typeface="Poppins"/>
                <a:sym typeface="Poppins"/>
              </a:rPr>
              <a:t>B</a:t>
            </a:r>
            <a:r>
              <a:rPr lang="en-US" sz="2609" u="none" strike="noStrike" spc="-130">
                <a:solidFill>
                  <a:srgbClr val="FFFFFF"/>
                </a:solidFill>
                <a:latin typeface="Poppins"/>
                <a:ea typeface="Poppins"/>
                <a:cs typeface="Poppins"/>
                <a:sym typeface="Poppins"/>
              </a:rPr>
              <a:t>ased on Functionality (How AI works)</a:t>
            </a:r>
          </a:p>
        </p:txBody>
      </p:sp>
      <p:sp>
        <p:nvSpPr>
          <p:cNvPr id="17" name="TextBox 17"/>
          <p:cNvSpPr txBox="1"/>
          <p:nvPr/>
        </p:nvSpPr>
        <p:spPr>
          <a:xfrm>
            <a:off x="1246699" y="4815817"/>
            <a:ext cx="504410" cy="459407"/>
          </a:xfrm>
          <a:prstGeom prst="rect">
            <a:avLst/>
          </a:prstGeom>
        </p:spPr>
        <p:txBody>
          <a:bodyPr lIns="0" tIns="0" rIns="0" bIns="0" rtlCol="0" anchor="t">
            <a:spAutoFit/>
          </a:bodyPr>
          <a:lstStyle/>
          <a:p>
            <a:pPr algn="ctr">
              <a:lnSpc>
                <a:spcPts val="3701"/>
              </a:lnSpc>
            </a:pPr>
            <a:r>
              <a:rPr lang="en-US" sz="2643">
                <a:solidFill>
                  <a:srgbClr val="05FDDC"/>
                </a:solidFill>
                <a:latin typeface="HK Modular"/>
                <a:ea typeface="HK Modular"/>
                <a:cs typeface="HK Modular"/>
                <a:sym typeface="HK Modular"/>
              </a:rPr>
              <a:t>1</a:t>
            </a:r>
          </a:p>
        </p:txBody>
      </p:sp>
      <p:sp>
        <p:nvSpPr>
          <p:cNvPr id="18" name="TextBox 18"/>
          <p:cNvSpPr txBox="1"/>
          <p:nvPr/>
        </p:nvSpPr>
        <p:spPr>
          <a:xfrm>
            <a:off x="1246699" y="6475112"/>
            <a:ext cx="504410" cy="459407"/>
          </a:xfrm>
          <a:prstGeom prst="rect">
            <a:avLst/>
          </a:prstGeom>
        </p:spPr>
        <p:txBody>
          <a:bodyPr lIns="0" tIns="0" rIns="0" bIns="0" rtlCol="0" anchor="t">
            <a:spAutoFit/>
          </a:bodyPr>
          <a:lstStyle/>
          <a:p>
            <a:pPr algn="ctr">
              <a:lnSpc>
                <a:spcPts val="3701"/>
              </a:lnSpc>
            </a:pPr>
            <a:r>
              <a:rPr lang="en-US" sz="2643">
                <a:solidFill>
                  <a:srgbClr val="05FDDC"/>
                </a:solidFill>
                <a:latin typeface="HK Modular"/>
                <a:ea typeface="HK Modular"/>
                <a:cs typeface="HK Modular"/>
                <a:sym typeface="HK Modular"/>
              </a:rPr>
              <a:t>2</a:t>
            </a:r>
          </a:p>
        </p:txBody>
      </p:sp>
      <p:sp>
        <p:nvSpPr>
          <p:cNvPr id="19" name="TextBox 19"/>
          <p:cNvSpPr txBox="1"/>
          <p:nvPr/>
        </p:nvSpPr>
        <p:spPr>
          <a:xfrm>
            <a:off x="1028700" y="3120954"/>
            <a:ext cx="6044682" cy="619379"/>
          </a:xfrm>
          <a:prstGeom prst="rect">
            <a:avLst/>
          </a:prstGeom>
        </p:spPr>
        <p:txBody>
          <a:bodyPr lIns="0" tIns="0" rIns="0" bIns="0" rtlCol="0" anchor="t">
            <a:spAutoFit/>
          </a:bodyPr>
          <a:lstStyle/>
          <a:p>
            <a:pPr algn="just">
              <a:lnSpc>
                <a:spcPts val="4587"/>
              </a:lnSpc>
            </a:pPr>
            <a:r>
              <a:rPr lang="en-US" sz="3699" u="none" strike="noStrike" spc="-184">
                <a:solidFill>
                  <a:srgbClr val="FFFFFF"/>
                </a:solidFill>
                <a:latin typeface="Poppins"/>
                <a:ea typeface="Poppins"/>
                <a:cs typeface="Poppins"/>
                <a:sym typeface="Poppins"/>
              </a:rPr>
              <a:t>AI is classified in two ways: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5309941" y="-11542400"/>
            <a:ext cx="17830712" cy="17830712"/>
          </a:xfrm>
          <a:custGeom>
            <a:avLst/>
            <a:gdLst/>
            <a:ahLst/>
            <a:cxnLst/>
            <a:rect l="l" t="t" r="r" b="b"/>
            <a:pathLst>
              <a:path w="17830712" h="17830712">
                <a:moveTo>
                  <a:pt x="0" y="0"/>
                </a:moveTo>
                <a:lnTo>
                  <a:pt x="17830712" y="0"/>
                </a:lnTo>
                <a:lnTo>
                  <a:pt x="17830712"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7417938" y="3393684"/>
            <a:ext cx="798401" cy="798401"/>
          </a:xfrm>
          <a:custGeom>
            <a:avLst/>
            <a:gdLst/>
            <a:ahLst/>
            <a:cxnLst/>
            <a:rect l="l" t="t" r="r" b="b"/>
            <a:pathLst>
              <a:path w="798401" h="798401">
                <a:moveTo>
                  <a:pt x="0" y="0"/>
                </a:moveTo>
                <a:lnTo>
                  <a:pt x="798401" y="0"/>
                </a:lnTo>
                <a:lnTo>
                  <a:pt x="798401" y="798401"/>
                </a:lnTo>
                <a:lnTo>
                  <a:pt x="0" y="798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70194" y="6288312"/>
            <a:ext cx="8006403" cy="3409778"/>
          </a:xfrm>
          <a:custGeom>
            <a:avLst/>
            <a:gdLst/>
            <a:ahLst/>
            <a:cxnLst/>
            <a:rect l="l" t="t" r="r" b="b"/>
            <a:pathLst>
              <a:path w="8006403" h="3409778">
                <a:moveTo>
                  <a:pt x="0" y="0"/>
                </a:moveTo>
                <a:lnTo>
                  <a:pt x="8006403" y="0"/>
                </a:lnTo>
                <a:lnTo>
                  <a:pt x="8006403" y="3409777"/>
                </a:lnTo>
                <a:lnTo>
                  <a:pt x="0" y="3409777"/>
                </a:lnTo>
                <a:lnTo>
                  <a:pt x="0" y="0"/>
                </a:lnTo>
                <a:close/>
              </a:path>
            </a:pathLst>
          </a:custGeom>
          <a:blipFill>
            <a:blip r:embed="rId7"/>
            <a:stretch>
              <a:fillRect t="-16333" b="-16333"/>
            </a:stretch>
          </a:blipFill>
          <a:ln cap="sq">
            <a:noFill/>
            <a:prstDash val="solid"/>
            <a:miter/>
          </a:ln>
        </p:spPr>
        <p:txBody>
          <a:bodyPr/>
          <a:lstStyle/>
          <a:p>
            <a:endParaRPr lang="en-IN"/>
          </a:p>
        </p:txBody>
      </p:sp>
      <p:sp>
        <p:nvSpPr>
          <p:cNvPr id="6" name="Freeform 6"/>
          <p:cNvSpPr/>
          <p:nvPr/>
        </p:nvSpPr>
        <p:spPr>
          <a:xfrm>
            <a:off x="11214618" y="6288312"/>
            <a:ext cx="6044682" cy="2574317"/>
          </a:xfrm>
          <a:custGeom>
            <a:avLst/>
            <a:gdLst/>
            <a:ahLst/>
            <a:cxnLst/>
            <a:rect l="l" t="t" r="r" b="b"/>
            <a:pathLst>
              <a:path w="6044682" h="2574317">
                <a:moveTo>
                  <a:pt x="0" y="0"/>
                </a:moveTo>
                <a:lnTo>
                  <a:pt x="6044682" y="0"/>
                </a:lnTo>
                <a:lnTo>
                  <a:pt x="6044682" y="2574317"/>
                </a:lnTo>
                <a:lnTo>
                  <a:pt x="0" y="2574317"/>
                </a:lnTo>
                <a:lnTo>
                  <a:pt x="0" y="0"/>
                </a:lnTo>
                <a:close/>
              </a:path>
            </a:pathLst>
          </a:custGeom>
          <a:blipFill>
            <a:blip r:embed="rId8"/>
            <a:stretch>
              <a:fillRect t="-28366" b="-28366"/>
            </a:stretch>
          </a:blipFill>
          <a:ln cap="sq">
            <a:noFill/>
            <a:prstDash val="solid"/>
            <a:miter/>
          </a:ln>
        </p:spPr>
        <p:txBody>
          <a:bodyPr/>
          <a:lstStyle/>
          <a:p>
            <a:endParaRPr lang="en-IN"/>
          </a:p>
        </p:txBody>
      </p:sp>
      <p:sp>
        <p:nvSpPr>
          <p:cNvPr id="7" name="Freeform 7"/>
          <p:cNvSpPr/>
          <p:nvPr/>
        </p:nvSpPr>
        <p:spPr>
          <a:xfrm>
            <a:off x="9683516" y="3393684"/>
            <a:ext cx="17830712" cy="17830712"/>
          </a:xfrm>
          <a:custGeom>
            <a:avLst/>
            <a:gdLst/>
            <a:ahLst/>
            <a:cxnLst/>
            <a:rect l="l" t="t" r="r" b="b"/>
            <a:pathLst>
              <a:path w="17830712" h="17830712">
                <a:moveTo>
                  <a:pt x="0" y="0"/>
                </a:moveTo>
                <a:lnTo>
                  <a:pt x="17830712" y="0"/>
                </a:lnTo>
                <a:lnTo>
                  <a:pt x="17830712" y="17830712"/>
                </a:lnTo>
                <a:lnTo>
                  <a:pt x="0" y="178307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TextBox 8"/>
          <p:cNvSpPr txBox="1"/>
          <p:nvPr/>
        </p:nvSpPr>
        <p:spPr>
          <a:xfrm>
            <a:off x="5188087" y="1097235"/>
            <a:ext cx="12784271"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Types of AI by Capability</a:t>
            </a:r>
          </a:p>
        </p:txBody>
      </p:sp>
      <p:sp>
        <p:nvSpPr>
          <p:cNvPr id="9" name="TextBox 9"/>
          <p:cNvSpPr txBox="1"/>
          <p:nvPr/>
        </p:nvSpPr>
        <p:spPr>
          <a:xfrm>
            <a:off x="7417938" y="2475464"/>
            <a:ext cx="10870062" cy="3946409"/>
          </a:xfrm>
          <a:prstGeom prst="rect">
            <a:avLst/>
          </a:prstGeom>
        </p:spPr>
        <p:txBody>
          <a:bodyPr lIns="0" tIns="0" rIns="0" bIns="0" rtlCol="0" anchor="t">
            <a:spAutoFit/>
          </a:bodyPr>
          <a:lstStyle/>
          <a:p>
            <a:pPr algn="just">
              <a:lnSpc>
                <a:spcPts val="4108"/>
              </a:lnSpc>
            </a:pPr>
            <a:r>
              <a:rPr lang="en-US" sz="3313" b="1" spc="-165">
                <a:solidFill>
                  <a:srgbClr val="FFFFFF"/>
                </a:solidFill>
                <a:latin typeface="Poppins Bold"/>
                <a:ea typeface="Poppins Bold"/>
                <a:cs typeface="Poppins Bold"/>
                <a:sym typeface="Poppins Bold"/>
              </a:rPr>
              <a:t>O</a:t>
            </a:r>
            <a:r>
              <a:rPr lang="en-US" sz="3313" b="1" u="none" strike="noStrike" spc="-165">
                <a:solidFill>
                  <a:srgbClr val="FFFFFF"/>
                </a:solidFill>
                <a:latin typeface="Poppins Bold"/>
                <a:ea typeface="Poppins Bold"/>
                <a:cs typeface="Poppins Bold"/>
                <a:sym typeface="Poppins Bold"/>
              </a:rPr>
              <a:t>verview</a:t>
            </a:r>
            <a:r>
              <a:rPr lang="en-US" sz="3313" u="none" strike="noStrike" spc="-165">
                <a:solidFill>
                  <a:srgbClr val="FFFFFF"/>
                </a:solidFill>
                <a:latin typeface="Poppins"/>
                <a:ea typeface="Poppins"/>
                <a:cs typeface="Poppins"/>
                <a:sym typeface="Poppins"/>
              </a:rPr>
              <a:t>: Three main types based on what AI can do.</a:t>
            </a:r>
          </a:p>
          <a:p>
            <a:pPr algn="just">
              <a:lnSpc>
                <a:spcPts val="3697"/>
              </a:lnSpc>
            </a:pPr>
            <a:r>
              <a:rPr lang="en-US" sz="2982" u="none" strike="noStrike" spc="-149">
                <a:solidFill>
                  <a:srgbClr val="FFFFFF"/>
                </a:solidFill>
                <a:latin typeface="Poppins"/>
                <a:ea typeface="Poppins"/>
                <a:cs typeface="Poppins"/>
                <a:sym typeface="Poppins"/>
              </a:rPr>
              <a:t>    </a:t>
            </a:r>
          </a:p>
          <a:p>
            <a:pPr algn="just">
              <a:lnSpc>
                <a:spcPts val="4108"/>
              </a:lnSpc>
            </a:pPr>
            <a:r>
              <a:rPr lang="en-US" sz="3313" u="none" strike="noStrike" spc="-165">
                <a:solidFill>
                  <a:srgbClr val="FFFFFF"/>
                </a:solidFill>
                <a:latin typeface="Poppins"/>
                <a:ea typeface="Poppins"/>
                <a:cs typeface="Poppins"/>
                <a:sym typeface="Poppins"/>
              </a:rPr>
              <a:t>              Narrow AI (Weak AI)</a:t>
            </a:r>
          </a:p>
          <a:p>
            <a:pPr algn="just">
              <a:lnSpc>
                <a:spcPts val="3697"/>
              </a:lnSpc>
            </a:pPr>
            <a:r>
              <a:rPr lang="en-US" sz="2982" u="none" strike="noStrike" spc="-149">
                <a:solidFill>
                  <a:srgbClr val="FFFFFF"/>
                </a:solidFill>
                <a:latin typeface="Poppins"/>
                <a:ea typeface="Poppins"/>
                <a:cs typeface="Poppins"/>
                <a:sym typeface="Poppins"/>
              </a:rPr>
              <a:t>            </a:t>
            </a:r>
          </a:p>
          <a:p>
            <a:pPr algn="just">
              <a:lnSpc>
                <a:spcPts val="4108"/>
              </a:lnSpc>
            </a:pPr>
            <a:r>
              <a:rPr lang="en-US" sz="3313" u="none" strike="noStrike" spc="-165">
                <a:solidFill>
                  <a:srgbClr val="FFFFFF"/>
                </a:solidFill>
                <a:latin typeface="Poppins"/>
                <a:ea typeface="Poppins"/>
                <a:cs typeface="Poppins"/>
                <a:sym typeface="Poppins"/>
              </a:rPr>
              <a:t>              General AI (Strong AI)</a:t>
            </a:r>
          </a:p>
          <a:p>
            <a:pPr algn="just">
              <a:lnSpc>
                <a:spcPts val="3612"/>
              </a:lnSpc>
            </a:pPr>
            <a:endParaRPr lang="en-US" sz="3313" u="none" strike="noStrike" spc="-165">
              <a:solidFill>
                <a:srgbClr val="FFFFFF"/>
              </a:solidFill>
              <a:latin typeface="Poppins"/>
              <a:ea typeface="Poppins"/>
              <a:cs typeface="Poppins"/>
              <a:sym typeface="Poppins"/>
            </a:endParaRPr>
          </a:p>
          <a:p>
            <a:pPr algn="just">
              <a:lnSpc>
                <a:spcPts val="4108"/>
              </a:lnSpc>
            </a:pPr>
            <a:r>
              <a:rPr lang="en-US" sz="3313" u="none" strike="noStrike" spc="-165">
                <a:solidFill>
                  <a:srgbClr val="FFFFFF"/>
                </a:solidFill>
                <a:latin typeface="Poppins"/>
                <a:ea typeface="Poppins"/>
                <a:cs typeface="Poppins"/>
                <a:sym typeface="Poppins"/>
              </a:rPr>
              <a:t>              Superintelligent AI</a:t>
            </a:r>
          </a:p>
          <a:p>
            <a:pPr marL="0" lvl="1" indent="0" algn="just">
              <a:lnSpc>
                <a:spcPts val="3697"/>
              </a:lnSpc>
            </a:pPr>
            <a:endParaRPr lang="en-US" sz="3313" u="none" strike="noStrike" spc="-165">
              <a:solidFill>
                <a:srgbClr val="FFFFFF"/>
              </a:solidFill>
              <a:latin typeface="Poppins"/>
              <a:ea typeface="Poppins"/>
              <a:cs typeface="Poppins"/>
              <a:sym typeface="Poppins"/>
            </a:endParaRPr>
          </a:p>
        </p:txBody>
      </p:sp>
      <p:sp>
        <p:nvSpPr>
          <p:cNvPr id="10" name="TextBox 10"/>
          <p:cNvSpPr txBox="1"/>
          <p:nvPr/>
        </p:nvSpPr>
        <p:spPr>
          <a:xfrm>
            <a:off x="7564934" y="3534606"/>
            <a:ext cx="504410" cy="459407"/>
          </a:xfrm>
          <a:prstGeom prst="rect">
            <a:avLst/>
          </a:prstGeom>
        </p:spPr>
        <p:txBody>
          <a:bodyPr lIns="0" tIns="0" rIns="0" bIns="0" rtlCol="0" anchor="t">
            <a:spAutoFit/>
          </a:bodyPr>
          <a:lstStyle/>
          <a:p>
            <a:pPr algn="ctr">
              <a:lnSpc>
                <a:spcPts val="3701"/>
              </a:lnSpc>
            </a:pPr>
            <a:r>
              <a:rPr lang="en-US" sz="2643">
                <a:solidFill>
                  <a:srgbClr val="05FDDC"/>
                </a:solidFill>
                <a:latin typeface="HK Modular"/>
                <a:ea typeface="HK Modular"/>
                <a:cs typeface="HK Modular"/>
                <a:sym typeface="HK Modular"/>
              </a:rPr>
              <a:t>1</a:t>
            </a:r>
          </a:p>
        </p:txBody>
      </p:sp>
      <p:sp>
        <p:nvSpPr>
          <p:cNvPr id="11" name="TextBox 11"/>
          <p:cNvSpPr txBox="1"/>
          <p:nvPr/>
        </p:nvSpPr>
        <p:spPr>
          <a:xfrm>
            <a:off x="7564934" y="5440734"/>
            <a:ext cx="504410" cy="459407"/>
          </a:xfrm>
          <a:prstGeom prst="rect">
            <a:avLst/>
          </a:prstGeom>
        </p:spPr>
        <p:txBody>
          <a:bodyPr lIns="0" tIns="0" rIns="0" bIns="0" rtlCol="0" anchor="t">
            <a:spAutoFit/>
          </a:bodyPr>
          <a:lstStyle/>
          <a:p>
            <a:pPr algn="ctr">
              <a:lnSpc>
                <a:spcPts val="3701"/>
              </a:lnSpc>
            </a:pPr>
            <a:r>
              <a:rPr lang="en-US" sz="2643">
                <a:solidFill>
                  <a:srgbClr val="05FDDC"/>
                </a:solidFill>
                <a:latin typeface="HK Modular"/>
                <a:ea typeface="HK Modular"/>
                <a:cs typeface="HK Modular"/>
                <a:sym typeface="HK Modular"/>
              </a:rPr>
              <a:t>3</a:t>
            </a:r>
          </a:p>
        </p:txBody>
      </p:sp>
      <p:sp>
        <p:nvSpPr>
          <p:cNvPr id="12" name="TextBox 12"/>
          <p:cNvSpPr txBox="1"/>
          <p:nvPr/>
        </p:nvSpPr>
        <p:spPr>
          <a:xfrm>
            <a:off x="7564934" y="4455291"/>
            <a:ext cx="504410" cy="459407"/>
          </a:xfrm>
          <a:prstGeom prst="rect">
            <a:avLst/>
          </a:prstGeom>
        </p:spPr>
        <p:txBody>
          <a:bodyPr lIns="0" tIns="0" rIns="0" bIns="0" rtlCol="0" anchor="t">
            <a:spAutoFit/>
          </a:bodyPr>
          <a:lstStyle/>
          <a:p>
            <a:pPr algn="ctr">
              <a:lnSpc>
                <a:spcPts val="3701"/>
              </a:lnSpc>
            </a:pPr>
            <a:r>
              <a:rPr lang="en-US" sz="2643">
                <a:solidFill>
                  <a:srgbClr val="05FDDC"/>
                </a:solidFill>
                <a:latin typeface="HK Modular"/>
                <a:ea typeface="HK Modular"/>
                <a:cs typeface="HK Modular"/>
                <a:sym typeface="HK Modular"/>
              </a:rPr>
              <a:t>2</a:t>
            </a:r>
          </a:p>
        </p:txBody>
      </p:sp>
      <p:sp>
        <p:nvSpPr>
          <p:cNvPr id="13" name="Freeform 13"/>
          <p:cNvSpPr/>
          <p:nvPr/>
        </p:nvSpPr>
        <p:spPr>
          <a:xfrm>
            <a:off x="7417938" y="4311312"/>
            <a:ext cx="798401" cy="798401"/>
          </a:xfrm>
          <a:custGeom>
            <a:avLst/>
            <a:gdLst/>
            <a:ahLst/>
            <a:cxnLst/>
            <a:rect l="l" t="t" r="r" b="b"/>
            <a:pathLst>
              <a:path w="798401" h="798401">
                <a:moveTo>
                  <a:pt x="0" y="0"/>
                </a:moveTo>
                <a:lnTo>
                  <a:pt x="798401" y="0"/>
                </a:lnTo>
                <a:lnTo>
                  <a:pt x="798401" y="798402"/>
                </a:lnTo>
                <a:lnTo>
                  <a:pt x="0" y="7984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4" name="Freeform 14"/>
          <p:cNvSpPr/>
          <p:nvPr/>
        </p:nvSpPr>
        <p:spPr>
          <a:xfrm>
            <a:off x="7417938" y="5299812"/>
            <a:ext cx="798401" cy="798401"/>
          </a:xfrm>
          <a:custGeom>
            <a:avLst/>
            <a:gdLst/>
            <a:ahLst/>
            <a:cxnLst/>
            <a:rect l="l" t="t" r="r" b="b"/>
            <a:pathLst>
              <a:path w="798401" h="798401">
                <a:moveTo>
                  <a:pt x="0" y="0"/>
                </a:moveTo>
                <a:lnTo>
                  <a:pt x="798401" y="0"/>
                </a:lnTo>
                <a:lnTo>
                  <a:pt x="798401" y="798401"/>
                </a:lnTo>
                <a:lnTo>
                  <a:pt x="0" y="798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8542768" y="1028700"/>
            <a:ext cx="11104899" cy="9528833"/>
            <a:chOff x="0" y="0"/>
            <a:chExt cx="6269228" cy="5379466"/>
          </a:xfrm>
        </p:grpSpPr>
        <p:sp>
          <p:nvSpPr>
            <p:cNvPr id="5" name="Freeform 5"/>
            <p:cNvSpPr/>
            <p:nvPr/>
          </p:nvSpPr>
          <p:spPr>
            <a:xfrm>
              <a:off x="-37338" y="-26924"/>
              <a:ext cx="6306566" cy="5406390"/>
            </a:xfrm>
            <a:custGeom>
              <a:avLst/>
              <a:gdLst/>
              <a:ahLst/>
              <a:cxnLst/>
              <a:rect l="l" t="t" r="r" b="b"/>
              <a:pathLst>
                <a:path w="6306566" h="5406390">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5"/>
              <a:stretch>
                <a:fillRect l="-14354" r="-14354"/>
              </a:stretch>
            </a:blipFill>
          </p:spPr>
          <p:txBody>
            <a:bodyPr/>
            <a:lstStyle/>
            <a:p>
              <a:endParaRPr lang="en-IN"/>
            </a:p>
          </p:txBody>
        </p:sp>
      </p:grpSp>
      <p:sp>
        <p:nvSpPr>
          <p:cNvPr id="6" name="Freeform 6"/>
          <p:cNvSpPr/>
          <p:nvPr/>
        </p:nvSpPr>
        <p:spPr>
          <a:xfrm>
            <a:off x="10253567" y="5418282"/>
            <a:ext cx="17830712" cy="17830712"/>
          </a:xfrm>
          <a:custGeom>
            <a:avLst/>
            <a:gdLst/>
            <a:ahLst/>
            <a:cxnLst/>
            <a:rect l="l" t="t" r="r" b="b"/>
            <a:pathLst>
              <a:path w="17830712" h="17830712">
                <a:moveTo>
                  <a:pt x="0" y="0"/>
                </a:moveTo>
                <a:lnTo>
                  <a:pt x="17830712" y="0"/>
                </a:lnTo>
                <a:lnTo>
                  <a:pt x="17830712" y="17830712"/>
                </a:lnTo>
                <a:lnTo>
                  <a:pt x="0" y="17830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647265" y="1339806"/>
            <a:ext cx="9606302" cy="789703"/>
          </a:xfrm>
          <a:prstGeom prst="rect">
            <a:avLst/>
          </a:prstGeom>
        </p:spPr>
        <p:txBody>
          <a:bodyPr wrap="square" lIns="0" tIns="0" rIns="0" bIns="0" rtlCol="0" anchor="t">
            <a:spAutoFit/>
          </a:bodyPr>
          <a:lstStyle/>
          <a:p>
            <a:pPr algn="l">
              <a:lnSpc>
                <a:spcPts val="6881"/>
              </a:lnSpc>
            </a:pPr>
            <a:r>
              <a:rPr lang="en-US" sz="4915" dirty="0">
                <a:solidFill>
                  <a:srgbClr val="05FDDC"/>
                </a:solidFill>
                <a:latin typeface="HK Modular"/>
                <a:ea typeface="HK Modular"/>
                <a:cs typeface="HK Modular"/>
                <a:sym typeface="HK Modular"/>
              </a:rPr>
              <a:t>Narrow AI (Weak AI)</a:t>
            </a:r>
          </a:p>
        </p:txBody>
      </p:sp>
      <p:sp>
        <p:nvSpPr>
          <p:cNvPr id="8" name="TextBox 8"/>
          <p:cNvSpPr txBox="1"/>
          <p:nvPr/>
        </p:nvSpPr>
        <p:spPr>
          <a:xfrm>
            <a:off x="1028700" y="2861186"/>
            <a:ext cx="7906230" cy="5498822"/>
          </a:xfrm>
          <a:prstGeom prst="rect">
            <a:avLst/>
          </a:prstGeom>
        </p:spPr>
        <p:txBody>
          <a:bodyPr lIns="0" tIns="0" rIns="0" bIns="0" rtlCol="0" anchor="t">
            <a:spAutoFit/>
          </a:bodyPr>
          <a:lstStyle/>
          <a:p>
            <a:pPr marL="582016" lvl="1" indent="-291008" algn="just">
              <a:lnSpc>
                <a:spcPts val="3342"/>
              </a:lnSpc>
              <a:buFont typeface="Arial"/>
              <a:buChar char="•"/>
            </a:pPr>
            <a:r>
              <a:rPr lang="en-US" sz="2695" b="1" spc="-134" dirty="0">
                <a:solidFill>
                  <a:srgbClr val="FFFFFF"/>
                </a:solidFill>
                <a:latin typeface="Poppins Bold"/>
                <a:ea typeface="Poppins Bold"/>
                <a:cs typeface="Poppins Bold"/>
                <a:sym typeface="Poppins Bold"/>
              </a:rPr>
              <a:t>D</a:t>
            </a:r>
            <a:r>
              <a:rPr lang="en-US" sz="2695" b="1" u="none" strike="noStrike" spc="-134" dirty="0">
                <a:solidFill>
                  <a:srgbClr val="FFFFFF"/>
                </a:solidFill>
                <a:latin typeface="Poppins Bold"/>
                <a:ea typeface="Poppins Bold"/>
                <a:cs typeface="Poppins Bold"/>
                <a:sym typeface="Poppins Bold"/>
              </a:rPr>
              <a:t>efinition:</a:t>
            </a:r>
            <a:r>
              <a:rPr lang="en-US" sz="2695" u="none" strike="noStrike" spc="-134" dirty="0">
                <a:solidFill>
                  <a:srgbClr val="FFFFFF"/>
                </a:solidFill>
                <a:latin typeface="Poppins"/>
                <a:ea typeface="Poppins"/>
                <a:cs typeface="Poppins"/>
                <a:sym typeface="Poppins"/>
              </a:rPr>
              <a:t> AI designed for specific tasks.</a:t>
            </a:r>
          </a:p>
          <a:p>
            <a:pPr algn="just">
              <a:lnSpc>
                <a:spcPts val="3342"/>
              </a:lnSpc>
            </a:pPr>
            <a:endParaRPr lang="en-US" sz="2695" u="none" strike="noStrike" spc="-134" dirty="0">
              <a:solidFill>
                <a:srgbClr val="FFFFFF"/>
              </a:solidFill>
              <a:latin typeface="Poppins"/>
              <a:ea typeface="Poppins"/>
              <a:cs typeface="Poppins"/>
              <a:sym typeface="Poppins"/>
            </a:endParaRPr>
          </a:p>
          <a:p>
            <a:pPr marL="582016" lvl="1" indent="-291008" algn="just">
              <a:lnSpc>
                <a:spcPts val="3342"/>
              </a:lnSpc>
              <a:buFont typeface="Arial"/>
              <a:buChar char="•"/>
            </a:pPr>
            <a:r>
              <a:rPr lang="en-US" sz="2695" b="1" u="none" strike="noStrike" spc="-134" dirty="0">
                <a:solidFill>
                  <a:srgbClr val="FFFFFF"/>
                </a:solidFill>
                <a:latin typeface="Poppins Bold"/>
                <a:ea typeface="Poppins Bold"/>
                <a:cs typeface="Poppins Bold"/>
                <a:sym typeface="Poppins Bold"/>
              </a:rPr>
              <a:t>Characteristics: </a:t>
            </a:r>
          </a:p>
          <a:p>
            <a:pPr algn="just">
              <a:lnSpc>
                <a:spcPts val="3342"/>
              </a:lnSpc>
            </a:pPr>
            <a:endParaRPr lang="en-US" sz="2695" b="1" u="none" strike="noStrike" spc="-134" dirty="0">
              <a:solidFill>
                <a:srgbClr val="FFFFFF"/>
              </a:solidFill>
              <a:latin typeface="Poppins Bold"/>
              <a:ea typeface="Poppins Bold"/>
              <a:cs typeface="Poppins Bold"/>
              <a:sym typeface="Poppins Bold"/>
            </a:endParaRPr>
          </a:p>
          <a:p>
            <a:pPr algn="just">
              <a:lnSpc>
                <a:spcPts val="3342"/>
              </a:lnSpc>
            </a:pPr>
            <a:r>
              <a:rPr lang="en-US" sz="2695" u="none" strike="noStrike" spc="-134" dirty="0">
                <a:solidFill>
                  <a:srgbClr val="FFFFFF"/>
                </a:solidFill>
                <a:latin typeface="Poppins"/>
                <a:ea typeface="Poppins"/>
                <a:cs typeface="Poppins"/>
                <a:sym typeface="Poppins"/>
              </a:rPr>
              <a:t>    1). Limited scope, no general understanding.</a:t>
            </a:r>
          </a:p>
          <a:p>
            <a:pPr algn="just">
              <a:lnSpc>
                <a:spcPts val="3342"/>
              </a:lnSpc>
            </a:pPr>
            <a:r>
              <a:rPr lang="en-US" sz="2695" u="none" strike="noStrike" spc="-134" dirty="0">
                <a:solidFill>
                  <a:srgbClr val="FFFFFF"/>
                </a:solidFill>
                <a:latin typeface="Poppins"/>
                <a:ea typeface="Poppins"/>
                <a:cs typeface="Poppins"/>
                <a:sym typeface="Poppins"/>
              </a:rPr>
              <a:t>    2). Most common type today.</a:t>
            </a:r>
          </a:p>
          <a:p>
            <a:pPr algn="just">
              <a:lnSpc>
                <a:spcPts val="3342"/>
              </a:lnSpc>
            </a:pPr>
            <a:endParaRPr lang="en-US" sz="2695" u="none" strike="noStrike" spc="-134" dirty="0">
              <a:solidFill>
                <a:srgbClr val="FFFFFF"/>
              </a:solidFill>
              <a:latin typeface="Poppins"/>
              <a:ea typeface="Poppins"/>
              <a:cs typeface="Poppins"/>
              <a:sym typeface="Poppins"/>
            </a:endParaRPr>
          </a:p>
          <a:p>
            <a:pPr marL="582016" lvl="1" indent="-291008" algn="just">
              <a:lnSpc>
                <a:spcPts val="3342"/>
              </a:lnSpc>
              <a:buFont typeface="Arial"/>
              <a:buChar char="•"/>
            </a:pPr>
            <a:r>
              <a:rPr lang="en-US" sz="2695" b="1" u="none" strike="noStrike" spc="-134">
                <a:solidFill>
                  <a:srgbClr val="FFFFFF"/>
                </a:solidFill>
                <a:latin typeface="Poppins Bold"/>
                <a:ea typeface="Poppins Bold"/>
                <a:cs typeface="Poppins Bold"/>
                <a:sym typeface="Poppins Bold"/>
              </a:rPr>
              <a:t>Examples:</a:t>
            </a:r>
          </a:p>
          <a:p>
            <a:pPr algn="just">
              <a:lnSpc>
                <a:spcPts val="3342"/>
              </a:lnSpc>
            </a:pPr>
            <a:endParaRPr lang="en-US" sz="2695" b="1" u="none" strike="noStrike" spc="-134" dirty="0">
              <a:solidFill>
                <a:srgbClr val="FFFFFF"/>
              </a:solidFill>
              <a:latin typeface="Poppins Bold"/>
              <a:ea typeface="Poppins Bold"/>
              <a:cs typeface="Poppins Bold"/>
              <a:sym typeface="Poppins Bold"/>
            </a:endParaRPr>
          </a:p>
          <a:p>
            <a:pPr algn="just">
              <a:lnSpc>
                <a:spcPts val="3342"/>
              </a:lnSpc>
            </a:pPr>
            <a:r>
              <a:rPr lang="en-US" sz="2695" u="none" strike="noStrike" spc="-134" dirty="0">
                <a:solidFill>
                  <a:srgbClr val="FFFFFF"/>
                </a:solidFill>
                <a:latin typeface="Poppins"/>
                <a:ea typeface="Poppins"/>
                <a:cs typeface="Poppins"/>
                <a:sym typeface="Poppins"/>
              </a:rPr>
              <a:t>      1) Virtual assistants (Siri, Alexa).</a:t>
            </a:r>
          </a:p>
          <a:p>
            <a:pPr algn="just">
              <a:lnSpc>
                <a:spcPts val="3342"/>
              </a:lnSpc>
            </a:pPr>
            <a:r>
              <a:rPr lang="en-US" sz="2695" u="none" strike="noStrike" spc="-134" dirty="0">
                <a:solidFill>
                  <a:srgbClr val="FFFFFF"/>
                </a:solidFill>
                <a:latin typeface="Poppins"/>
                <a:ea typeface="Poppins"/>
                <a:cs typeface="Poppins"/>
                <a:sym typeface="Poppins"/>
              </a:rPr>
              <a:t>     2) Recommendation systems (Netflix, Spotify).</a:t>
            </a:r>
          </a:p>
          <a:p>
            <a:pPr algn="just">
              <a:lnSpc>
                <a:spcPts val="3342"/>
              </a:lnSpc>
            </a:pPr>
            <a:r>
              <a:rPr lang="en-US" sz="2695" u="none" strike="noStrike" spc="-134" dirty="0">
                <a:solidFill>
                  <a:srgbClr val="FFFFFF"/>
                </a:solidFill>
                <a:latin typeface="Poppins"/>
                <a:ea typeface="Poppins"/>
                <a:cs typeface="Poppins"/>
                <a:sym typeface="Poppins"/>
              </a:rPr>
              <a:t>     3) Image recognition (e.g., facial recognition).</a:t>
            </a:r>
          </a:p>
          <a:p>
            <a:pPr algn="just">
              <a:lnSpc>
                <a:spcPts val="3342"/>
              </a:lnSpc>
            </a:pPr>
            <a:endParaRPr lang="en-US" sz="2695" u="none" strike="noStrike" spc="-134" dirty="0">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0253567" y="5418282"/>
            <a:ext cx="17830712" cy="17830712"/>
          </a:xfrm>
          <a:custGeom>
            <a:avLst/>
            <a:gdLst/>
            <a:ahLst/>
            <a:cxnLst/>
            <a:rect l="l" t="t" r="r" b="b"/>
            <a:pathLst>
              <a:path w="17830712" h="17830712">
                <a:moveTo>
                  <a:pt x="0" y="0"/>
                </a:moveTo>
                <a:lnTo>
                  <a:pt x="17830712" y="0"/>
                </a:lnTo>
                <a:lnTo>
                  <a:pt x="17830712" y="17830712"/>
                </a:lnTo>
                <a:lnTo>
                  <a:pt x="0" y="17830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647265" y="1339806"/>
            <a:ext cx="10731667"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General AI (Strong AI)</a:t>
            </a:r>
          </a:p>
        </p:txBody>
      </p:sp>
      <p:sp>
        <p:nvSpPr>
          <p:cNvPr id="6" name="TextBox 6"/>
          <p:cNvSpPr txBox="1"/>
          <p:nvPr/>
        </p:nvSpPr>
        <p:spPr>
          <a:xfrm>
            <a:off x="460819" y="3115944"/>
            <a:ext cx="9589088" cy="5514038"/>
          </a:xfrm>
          <a:prstGeom prst="rect">
            <a:avLst/>
          </a:prstGeom>
        </p:spPr>
        <p:txBody>
          <a:bodyPr lIns="0" tIns="0" rIns="0" bIns="0" rtlCol="0" anchor="t">
            <a:spAutoFit/>
          </a:bodyPr>
          <a:lstStyle/>
          <a:p>
            <a:pPr marL="635447" lvl="1" indent="-317723" algn="just">
              <a:lnSpc>
                <a:spcPts val="3649"/>
              </a:lnSpc>
              <a:buFont typeface="Arial"/>
              <a:buChar char="•"/>
            </a:pPr>
            <a:r>
              <a:rPr lang="en-US" sz="2943" b="1" spc="-147">
                <a:solidFill>
                  <a:srgbClr val="FFFFFF"/>
                </a:solidFill>
                <a:latin typeface="Poppins Bold"/>
                <a:ea typeface="Poppins Bold"/>
                <a:cs typeface="Poppins Bold"/>
                <a:sym typeface="Poppins Bold"/>
              </a:rPr>
              <a:t>D</a:t>
            </a:r>
            <a:r>
              <a:rPr lang="en-US" sz="2943" b="1" u="none" strike="noStrike" spc="-147">
                <a:solidFill>
                  <a:srgbClr val="FFFFFF"/>
                </a:solidFill>
                <a:latin typeface="Poppins Bold"/>
                <a:ea typeface="Poppins Bold"/>
                <a:cs typeface="Poppins Bold"/>
                <a:sym typeface="Poppins Bold"/>
              </a:rPr>
              <a:t>efinition:</a:t>
            </a:r>
            <a:r>
              <a:rPr lang="en-US" sz="2943" u="none" strike="noStrike" spc="-147">
                <a:solidFill>
                  <a:srgbClr val="FFFFFF"/>
                </a:solidFill>
                <a:latin typeface="Poppins"/>
                <a:ea typeface="Poppins"/>
                <a:cs typeface="Poppins"/>
                <a:sym typeface="Poppins"/>
              </a:rPr>
              <a:t> AI with human-like intelligence.</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3"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Characteristics: </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l">
              <a:lnSpc>
                <a:spcPts val="3649"/>
              </a:lnSpc>
            </a:pPr>
            <a:r>
              <a:rPr lang="en-US" sz="2943" u="none" strike="noStrike" spc="-147">
                <a:solidFill>
                  <a:srgbClr val="FFFFFF"/>
                </a:solidFill>
                <a:latin typeface="Poppins"/>
                <a:ea typeface="Poppins"/>
                <a:cs typeface="Poppins"/>
                <a:sym typeface="Poppins"/>
              </a:rPr>
              <a:t>    1). Can perform any intellectual task a human can.</a:t>
            </a:r>
          </a:p>
          <a:p>
            <a:pPr algn="l">
              <a:lnSpc>
                <a:spcPts val="3649"/>
              </a:lnSpc>
            </a:pPr>
            <a:endParaRPr lang="en-US" sz="2943" u="none" strike="noStrike" spc="-147">
              <a:solidFill>
                <a:srgbClr val="FFFFFF"/>
              </a:solidFill>
              <a:latin typeface="Poppins"/>
              <a:ea typeface="Poppins"/>
              <a:cs typeface="Poppins"/>
              <a:sym typeface="Poppins"/>
            </a:endParaRPr>
          </a:p>
          <a:p>
            <a:pPr algn="l">
              <a:lnSpc>
                <a:spcPts val="3649"/>
              </a:lnSpc>
            </a:pPr>
            <a:r>
              <a:rPr lang="en-US" sz="2943" u="none" strike="noStrike" spc="-147">
                <a:solidFill>
                  <a:srgbClr val="FFFFFF"/>
                </a:solidFill>
                <a:latin typeface="Poppins"/>
                <a:ea typeface="Poppins"/>
                <a:cs typeface="Poppins"/>
                <a:sym typeface="Poppins"/>
              </a:rPr>
              <a:t>    2). Adapts to new situations without reprogramming</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3"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Examples:</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just">
              <a:lnSpc>
                <a:spcPts val="3649"/>
              </a:lnSpc>
            </a:pPr>
            <a:r>
              <a:rPr lang="en-US" sz="2943" u="none" strike="noStrike" spc="-147">
                <a:solidFill>
                  <a:srgbClr val="FFFFFF"/>
                </a:solidFill>
                <a:latin typeface="Poppins"/>
                <a:ea typeface="Poppins"/>
                <a:cs typeface="Poppins"/>
                <a:sym typeface="Poppins"/>
              </a:rPr>
              <a:t>     Sci-fi concepts (e.g., JARVIS from Iron Man).</a:t>
            </a:r>
          </a:p>
          <a:p>
            <a:pPr algn="just">
              <a:lnSpc>
                <a:spcPts val="3649"/>
              </a:lnSpc>
            </a:pPr>
            <a:endParaRPr lang="en-US" sz="2943" u="none" strike="noStrike" spc="-147">
              <a:solidFill>
                <a:srgbClr val="FFFFFF"/>
              </a:solidFill>
              <a:latin typeface="Poppins"/>
              <a:ea typeface="Poppins"/>
              <a:cs typeface="Poppins"/>
              <a:sym typeface="Poppins"/>
            </a:endParaRPr>
          </a:p>
        </p:txBody>
      </p:sp>
      <p:grpSp>
        <p:nvGrpSpPr>
          <p:cNvPr id="7" name="Group 7"/>
          <p:cNvGrpSpPr/>
          <p:nvPr/>
        </p:nvGrpSpPr>
        <p:grpSpPr>
          <a:xfrm>
            <a:off x="11515848" y="2886530"/>
            <a:ext cx="5743452" cy="5743452"/>
            <a:chOff x="0" y="0"/>
            <a:chExt cx="812800" cy="812800"/>
          </a:xfrm>
        </p:grpSpPr>
        <p:sp>
          <p:nvSpPr>
            <p:cNvPr id="8" name="Freeform 8"/>
            <p:cNvSpPr/>
            <p:nvPr/>
          </p:nvSpPr>
          <p:spPr>
            <a:xfrm>
              <a:off x="0" y="0"/>
              <a:ext cx="812800" cy="812800"/>
            </a:xfrm>
            <a:custGeom>
              <a:avLst/>
              <a:gdLst/>
              <a:ahLst/>
              <a:cxnLst/>
              <a:rect l="l" t="t" r="r" b="b"/>
              <a:pathLst>
                <a:path w="812800" h="812800">
                  <a:moveTo>
                    <a:pt x="31003" y="0"/>
                  </a:moveTo>
                  <a:lnTo>
                    <a:pt x="781797" y="0"/>
                  </a:lnTo>
                  <a:cubicBezTo>
                    <a:pt x="790020" y="0"/>
                    <a:pt x="797905" y="3266"/>
                    <a:pt x="803719" y="9081"/>
                  </a:cubicBezTo>
                  <a:cubicBezTo>
                    <a:pt x="809534" y="14895"/>
                    <a:pt x="812800" y="22780"/>
                    <a:pt x="812800" y="31003"/>
                  </a:cubicBezTo>
                  <a:lnTo>
                    <a:pt x="812800" y="781797"/>
                  </a:lnTo>
                  <a:cubicBezTo>
                    <a:pt x="812800" y="790020"/>
                    <a:pt x="809534" y="797905"/>
                    <a:pt x="803719" y="803719"/>
                  </a:cubicBezTo>
                  <a:cubicBezTo>
                    <a:pt x="797905" y="809534"/>
                    <a:pt x="790020" y="812800"/>
                    <a:pt x="781797" y="812800"/>
                  </a:cubicBezTo>
                  <a:lnTo>
                    <a:pt x="31003" y="812800"/>
                  </a:lnTo>
                  <a:cubicBezTo>
                    <a:pt x="22780" y="812800"/>
                    <a:pt x="14895" y="809534"/>
                    <a:pt x="9081" y="803719"/>
                  </a:cubicBezTo>
                  <a:cubicBezTo>
                    <a:pt x="3266" y="797905"/>
                    <a:pt x="0" y="790020"/>
                    <a:pt x="0" y="781797"/>
                  </a:cubicBezTo>
                  <a:lnTo>
                    <a:pt x="0" y="31003"/>
                  </a:lnTo>
                  <a:cubicBezTo>
                    <a:pt x="0" y="22780"/>
                    <a:pt x="3266" y="14895"/>
                    <a:pt x="9081" y="9081"/>
                  </a:cubicBezTo>
                  <a:cubicBezTo>
                    <a:pt x="14895" y="3266"/>
                    <a:pt x="22780" y="0"/>
                    <a:pt x="31003" y="0"/>
                  </a:cubicBezTo>
                  <a:close/>
                </a:path>
              </a:pathLst>
            </a:custGeom>
            <a:blipFill>
              <a:blip r:embed="rId7"/>
              <a:stretch>
                <a:fillRect l="-16666" r="-16666"/>
              </a:stretch>
            </a:blipFill>
          </p:spPr>
          <p:txBody>
            <a:bodyPr/>
            <a:lstStyle/>
            <a:p>
              <a:endParaRPr lang="en-IN"/>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002156" y="3558789"/>
            <a:ext cx="17830712" cy="17830712"/>
          </a:xfrm>
          <a:custGeom>
            <a:avLst/>
            <a:gdLst/>
            <a:ahLst/>
            <a:cxnLst/>
            <a:rect l="l" t="t" r="r" b="b"/>
            <a:pathLst>
              <a:path w="17830712" h="17830712">
                <a:moveTo>
                  <a:pt x="0" y="0"/>
                </a:moveTo>
                <a:lnTo>
                  <a:pt x="17830712" y="0"/>
                </a:lnTo>
                <a:lnTo>
                  <a:pt x="17830712" y="17830711"/>
                </a:lnTo>
                <a:lnTo>
                  <a:pt x="0" y="178307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647265" y="1339806"/>
            <a:ext cx="10231034"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Superintelligent AI</a:t>
            </a:r>
          </a:p>
        </p:txBody>
      </p:sp>
      <p:sp>
        <p:nvSpPr>
          <p:cNvPr id="6" name="TextBox 6"/>
          <p:cNvSpPr txBox="1"/>
          <p:nvPr/>
        </p:nvSpPr>
        <p:spPr>
          <a:xfrm>
            <a:off x="837983" y="2814101"/>
            <a:ext cx="9849600" cy="5498822"/>
          </a:xfrm>
          <a:prstGeom prst="rect">
            <a:avLst/>
          </a:prstGeom>
        </p:spPr>
        <p:txBody>
          <a:bodyPr lIns="0" tIns="0" rIns="0" bIns="0" rtlCol="0" anchor="t">
            <a:spAutoFit/>
          </a:bodyPr>
          <a:lstStyle/>
          <a:p>
            <a:pPr marL="582016" lvl="1" indent="-291008" algn="just">
              <a:lnSpc>
                <a:spcPts val="3342"/>
              </a:lnSpc>
              <a:buFont typeface="Arial"/>
              <a:buChar char="•"/>
            </a:pPr>
            <a:r>
              <a:rPr lang="en-US" sz="2695" b="1" spc="-134">
                <a:solidFill>
                  <a:srgbClr val="FFFFFF"/>
                </a:solidFill>
                <a:latin typeface="Poppins Bold"/>
                <a:ea typeface="Poppins Bold"/>
                <a:cs typeface="Poppins Bold"/>
                <a:sym typeface="Poppins Bold"/>
              </a:rPr>
              <a:t>D</a:t>
            </a:r>
            <a:r>
              <a:rPr lang="en-US" sz="2695" b="1" u="none" strike="noStrike" spc="-134">
                <a:solidFill>
                  <a:srgbClr val="FFFFFF"/>
                </a:solidFill>
                <a:latin typeface="Poppins Bold"/>
                <a:ea typeface="Poppins Bold"/>
                <a:cs typeface="Poppins Bold"/>
                <a:sym typeface="Poppins Bold"/>
              </a:rPr>
              <a:t>efinition:</a:t>
            </a:r>
            <a:r>
              <a:rPr lang="en-US" sz="2695" u="none" strike="noStrike" spc="-134">
                <a:solidFill>
                  <a:srgbClr val="FFFFFF"/>
                </a:solidFill>
                <a:latin typeface="Poppins"/>
                <a:ea typeface="Poppins"/>
                <a:cs typeface="Poppins"/>
                <a:sym typeface="Poppins"/>
              </a:rPr>
              <a:t> AI surpassing human intelligence.</a:t>
            </a:r>
          </a:p>
          <a:p>
            <a:pPr algn="just">
              <a:lnSpc>
                <a:spcPts val="3342"/>
              </a:lnSpc>
            </a:pPr>
            <a:endParaRPr lang="en-US" sz="2695" u="none" strike="noStrike" spc="-134">
              <a:solidFill>
                <a:srgbClr val="FFFFFF"/>
              </a:solidFill>
              <a:latin typeface="Poppins"/>
              <a:ea typeface="Poppins"/>
              <a:cs typeface="Poppins"/>
              <a:sym typeface="Poppins"/>
            </a:endParaRPr>
          </a:p>
          <a:p>
            <a:pPr marL="582016" lvl="1" indent="-291008" algn="just">
              <a:lnSpc>
                <a:spcPts val="3342"/>
              </a:lnSpc>
              <a:buFont typeface="Arial"/>
              <a:buChar char="•"/>
            </a:pPr>
            <a:r>
              <a:rPr lang="en-US" sz="2695" b="1" u="none" strike="noStrike" spc="-134">
                <a:solidFill>
                  <a:srgbClr val="FFFFFF"/>
                </a:solidFill>
                <a:latin typeface="Poppins Bold"/>
                <a:ea typeface="Poppins Bold"/>
                <a:cs typeface="Poppins Bold"/>
                <a:sym typeface="Poppins Bold"/>
              </a:rPr>
              <a:t>Characteristics: </a:t>
            </a:r>
          </a:p>
          <a:p>
            <a:pPr algn="just">
              <a:lnSpc>
                <a:spcPts val="3342"/>
              </a:lnSpc>
            </a:pPr>
            <a:endParaRPr lang="en-US" sz="2695" b="1" u="none" strike="noStrike" spc="-134">
              <a:solidFill>
                <a:srgbClr val="FFFFFF"/>
              </a:solidFill>
              <a:latin typeface="Poppins Bold"/>
              <a:ea typeface="Poppins Bold"/>
              <a:cs typeface="Poppins Bold"/>
              <a:sym typeface="Poppins Bold"/>
            </a:endParaRPr>
          </a:p>
          <a:p>
            <a:pPr algn="just">
              <a:lnSpc>
                <a:spcPts val="3342"/>
              </a:lnSpc>
            </a:pPr>
            <a:r>
              <a:rPr lang="en-US" sz="2695" u="none" strike="noStrike" spc="-134">
                <a:solidFill>
                  <a:srgbClr val="FFFFFF"/>
                </a:solidFill>
                <a:latin typeface="Poppins"/>
                <a:ea typeface="Poppins"/>
                <a:cs typeface="Poppins"/>
                <a:sym typeface="Poppins"/>
              </a:rPr>
              <a:t>    1). Hypothetical future stage.</a:t>
            </a:r>
          </a:p>
          <a:p>
            <a:pPr algn="just">
              <a:lnSpc>
                <a:spcPts val="3342"/>
              </a:lnSpc>
            </a:pPr>
            <a:r>
              <a:rPr lang="en-US" sz="2695" u="none" strike="noStrike" spc="-134">
                <a:solidFill>
                  <a:srgbClr val="FFFFFF"/>
                </a:solidFill>
                <a:latin typeface="Poppins"/>
                <a:ea typeface="Poppins"/>
                <a:cs typeface="Poppins"/>
                <a:sym typeface="Poppins"/>
              </a:rPr>
              <a:t>    2). Excels in creativity, problem-solving, </a:t>
            </a:r>
          </a:p>
          <a:p>
            <a:pPr algn="just">
              <a:lnSpc>
                <a:spcPts val="3342"/>
              </a:lnSpc>
            </a:pPr>
            <a:r>
              <a:rPr lang="en-US" sz="2695" u="none" strike="noStrike" spc="-134">
                <a:solidFill>
                  <a:srgbClr val="FFFFFF"/>
                </a:solidFill>
                <a:latin typeface="Poppins"/>
                <a:ea typeface="Poppins"/>
                <a:cs typeface="Poppins"/>
                <a:sym typeface="Poppins"/>
              </a:rPr>
              <a:t>          and decision-making.</a:t>
            </a:r>
          </a:p>
          <a:p>
            <a:pPr algn="just">
              <a:lnSpc>
                <a:spcPts val="3342"/>
              </a:lnSpc>
            </a:pPr>
            <a:endParaRPr lang="en-US" sz="2695" u="none" strike="noStrike" spc="-134">
              <a:solidFill>
                <a:srgbClr val="FFFFFF"/>
              </a:solidFill>
              <a:latin typeface="Poppins"/>
              <a:ea typeface="Poppins"/>
              <a:cs typeface="Poppins"/>
              <a:sym typeface="Poppins"/>
            </a:endParaRPr>
          </a:p>
          <a:p>
            <a:pPr marL="582016" lvl="1" indent="-291008" algn="just">
              <a:lnSpc>
                <a:spcPts val="3342"/>
              </a:lnSpc>
              <a:buFont typeface="Arial"/>
              <a:buChar char="•"/>
            </a:pPr>
            <a:r>
              <a:rPr lang="en-US" sz="2695" b="1" u="none" strike="noStrike" spc="-134">
                <a:solidFill>
                  <a:srgbClr val="FFFFFF"/>
                </a:solidFill>
                <a:latin typeface="Poppins Bold"/>
                <a:ea typeface="Poppins Bold"/>
                <a:cs typeface="Poppins Bold"/>
                <a:sym typeface="Poppins Bold"/>
              </a:rPr>
              <a:t>Examples:</a:t>
            </a:r>
          </a:p>
          <a:p>
            <a:pPr algn="just">
              <a:lnSpc>
                <a:spcPts val="3342"/>
              </a:lnSpc>
            </a:pPr>
            <a:endParaRPr lang="en-US" sz="2695" b="1" u="none" strike="noStrike" spc="-134">
              <a:solidFill>
                <a:srgbClr val="FFFFFF"/>
              </a:solidFill>
              <a:latin typeface="Poppins Bold"/>
              <a:ea typeface="Poppins Bold"/>
              <a:cs typeface="Poppins Bold"/>
              <a:sym typeface="Poppins Bold"/>
            </a:endParaRPr>
          </a:p>
          <a:p>
            <a:pPr algn="just">
              <a:lnSpc>
                <a:spcPts val="3342"/>
              </a:lnSpc>
            </a:pPr>
            <a:r>
              <a:rPr lang="en-US" sz="2695" u="none" strike="noStrike" spc="-134">
                <a:solidFill>
                  <a:srgbClr val="FFFFFF"/>
                </a:solidFill>
                <a:latin typeface="Poppins"/>
                <a:ea typeface="Poppins"/>
                <a:cs typeface="Poppins"/>
                <a:sym typeface="Poppins"/>
              </a:rPr>
              <a:t>       Speculative (e.g., Skynet from Terminator).</a:t>
            </a:r>
          </a:p>
          <a:p>
            <a:pPr algn="just">
              <a:lnSpc>
                <a:spcPts val="3342"/>
              </a:lnSpc>
            </a:pPr>
            <a:endParaRPr lang="en-US" sz="2695" u="none" strike="noStrike" spc="-134">
              <a:solidFill>
                <a:srgbClr val="FFFFFF"/>
              </a:solidFill>
              <a:latin typeface="Poppins"/>
              <a:ea typeface="Poppins"/>
              <a:cs typeface="Poppins"/>
              <a:sym typeface="Poppins"/>
            </a:endParaRPr>
          </a:p>
          <a:p>
            <a:pPr algn="just">
              <a:lnSpc>
                <a:spcPts val="3342"/>
              </a:lnSpc>
            </a:pPr>
            <a:endParaRPr lang="en-US" sz="2695" u="none" strike="noStrike" spc="-134">
              <a:solidFill>
                <a:srgbClr val="FFFFFF"/>
              </a:solidFill>
              <a:latin typeface="Poppins"/>
              <a:ea typeface="Poppins"/>
              <a:cs typeface="Poppins"/>
              <a:sym typeface="Poppins"/>
            </a:endParaRPr>
          </a:p>
        </p:txBody>
      </p:sp>
      <p:sp>
        <p:nvSpPr>
          <p:cNvPr id="7" name="Freeform 7"/>
          <p:cNvSpPr/>
          <p:nvPr/>
        </p:nvSpPr>
        <p:spPr>
          <a:xfrm>
            <a:off x="7845427" y="4273693"/>
            <a:ext cx="10072084" cy="4984607"/>
          </a:xfrm>
          <a:custGeom>
            <a:avLst/>
            <a:gdLst/>
            <a:ahLst/>
            <a:cxnLst/>
            <a:rect l="l" t="t" r="r" b="b"/>
            <a:pathLst>
              <a:path w="10072084" h="4984607">
                <a:moveTo>
                  <a:pt x="0" y="0"/>
                </a:moveTo>
                <a:lnTo>
                  <a:pt x="10072085" y="0"/>
                </a:lnTo>
                <a:lnTo>
                  <a:pt x="10072085" y="4984607"/>
                </a:lnTo>
                <a:lnTo>
                  <a:pt x="0" y="4984607"/>
                </a:lnTo>
                <a:lnTo>
                  <a:pt x="0" y="0"/>
                </a:lnTo>
                <a:close/>
              </a:path>
            </a:pathLst>
          </a:custGeom>
          <a:blipFill>
            <a:blip r:embed="rId7"/>
            <a:stretch>
              <a:fillRect t="-17354" b="-17354"/>
            </a:stretch>
          </a:blipFill>
          <a:ln cap="sq">
            <a:noFill/>
            <a:prstDash val="solid"/>
            <a:miter/>
          </a:ln>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5309941" y="-11542400"/>
            <a:ext cx="17830712" cy="17830712"/>
          </a:xfrm>
          <a:custGeom>
            <a:avLst/>
            <a:gdLst/>
            <a:ahLst/>
            <a:cxnLst/>
            <a:rect l="l" t="t" r="r" b="b"/>
            <a:pathLst>
              <a:path w="17830712" h="17830712">
                <a:moveTo>
                  <a:pt x="0" y="0"/>
                </a:moveTo>
                <a:lnTo>
                  <a:pt x="17830712" y="0"/>
                </a:lnTo>
                <a:lnTo>
                  <a:pt x="17830712"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7804483" y="2742490"/>
            <a:ext cx="798401" cy="798401"/>
          </a:xfrm>
          <a:custGeom>
            <a:avLst/>
            <a:gdLst/>
            <a:ahLst/>
            <a:cxnLst/>
            <a:rect l="l" t="t" r="r" b="b"/>
            <a:pathLst>
              <a:path w="798401" h="798401">
                <a:moveTo>
                  <a:pt x="0" y="0"/>
                </a:moveTo>
                <a:lnTo>
                  <a:pt x="798401" y="0"/>
                </a:lnTo>
                <a:lnTo>
                  <a:pt x="798401" y="798401"/>
                </a:lnTo>
                <a:lnTo>
                  <a:pt x="0" y="798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70194" y="6288312"/>
            <a:ext cx="8006403" cy="3409778"/>
          </a:xfrm>
          <a:custGeom>
            <a:avLst/>
            <a:gdLst/>
            <a:ahLst/>
            <a:cxnLst/>
            <a:rect l="l" t="t" r="r" b="b"/>
            <a:pathLst>
              <a:path w="8006403" h="3409778">
                <a:moveTo>
                  <a:pt x="0" y="0"/>
                </a:moveTo>
                <a:lnTo>
                  <a:pt x="8006403" y="0"/>
                </a:lnTo>
                <a:lnTo>
                  <a:pt x="8006403" y="3409777"/>
                </a:lnTo>
                <a:lnTo>
                  <a:pt x="0" y="3409777"/>
                </a:lnTo>
                <a:lnTo>
                  <a:pt x="0" y="0"/>
                </a:lnTo>
                <a:close/>
              </a:path>
            </a:pathLst>
          </a:custGeom>
          <a:blipFill>
            <a:blip r:embed="rId7"/>
            <a:stretch>
              <a:fillRect t="-16333" b="-16333"/>
            </a:stretch>
          </a:blipFill>
          <a:ln cap="sq">
            <a:noFill/>
            <a:prstDash val="solid"/>
            <a:miter/>
          </a:ln>
        </p:spPr>
        <p:txBody>
          <a:bodyPr/>
          <a:lstStyle/>
          <a:p>
            <a:endParaRPr lang="en-IN"/>
          </a:p>
        </p:txBody>
      </p:sp>
      <p:sp>
        <p:nvSpPr>
          <p:cNvPr id="6" name="Freeform 6"/>
          <p:cNvSpPr/>
          <p:nvPr/>
        </p:nvSpPr>
        <p:spPr>
          <a:xfrm>
            <a:off x="11214618" y="6288312"/>
            <a:ext cx="6044682" cy="2574317"/>
          </a:xfrm>
          <a:custGeom>
            <a:avLst/>
            <a:gdLst/>
            <a:ahLst/>
            <a:cxnLst/>
            <a:rect l="l" t="t" r="r" b="b"/>
            <a:pathLst>
              <a:path w="6044682" h="2574317">
                <a:moveTo>
                  <a:pt x="0" y="0"/>
                </a:moveTo>
                <a:lnTo>
                  <a:pt x="6044682" y="0"/>
                </a:lnTo>
                <a:lnTo>
                  <a:pt x="6044682" y="2574317"/>
                </a:lnTo>
                <a:lnTo>
                  <a:pt x="0" y="2574317"/>
                </a:lnTo>
                <a:lnTo>
                  <a:pt x="0" y="0"/>
                </a:lnTo>
                <a:close/>
              </a:path>
            </a:pathLst>
          </a:custGeom>
          <a:blipFill>
            <a:blip r:embed="rId8"/>
            <a:stretch>
              <a:fillRect t="-28366" b="-28366"/>
            </a:stretch>
          </a:blipFill>
          <a:ln cap="sq">
            <a:noFill/>
            <a:prstDash val="solid"/>
            <a:miter/>
          </a:ln>
        </p:spPr>
        <p:txBody>
          <a:bodyPr/>
          <a:lstStyle/>
          <a:p>
            <a:endParaRPr lang="en-IN"/>
          </a:p>
        </p:txBody>
      </p:sp>
      <p:sp>
        <p:nvSpPr>
          <p:cNvPr id="7" name="Freeform 7"/>
          <p:cNvSpPr/>
          <p:nvPr/>
        </p:nvSpPr>
        <p:spPr>
          <a:xfrm>
            <a:off x="9683516" y="3393684"/>
            <a:ext cx="17830712" cy="17830712"/>
          </a:xfrm>
          <a:custGeom>
            <a:avLst/>
            <a:gdLst/>
            <a:ahLst/>
            <a:cxnLst/>
            <a:rect l="l" t="t" r="r" b="b"/>
            <a:pathLst>
              <a:path w="17830712" h="17830712">
                <a:moveTo>
                  <a:pt x="0" y="0"/>
                </a:moveTo>
                <a:lnTo>
                  <a:pt x="17830712" y="0"/>
                </a:lnTo>
                <a:lnTo>
                  <a:pt x="17830712" y="17830712"/>
                </a:lnTo>
                <a:lnTo>
                  <a:pt x="0" y="178307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TextBox 8"/>
          <p:cNvSpPr txBox="1"/>
          <p:nvPr/>
        </p:nvSpPr>
        <p:spPr>
          <a:xfrm>
            <a:off x="3447791" y="933450"/>
            <a:ext cx="14476887"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Types of AI by Functionality</a:t>
            </a:r>
          </a:p>
        </p:txBody>
      </p:sp>
      <p:sp>
        <p:nvSpPr>
          <p:cNvPr id="9" name="TextBox 9"/>
          <p:cNvSpPr txBox="1"/>
          <p:nvPr/>
        </p:nvSpPr>
        <p:spPr>
          <a:xfrm>
            <a:off x="7804483" y="2020968"/>
            <a:ext cx="9882281" cy="3973135"/>
          </a:xfrm>
          <a:prstGeom prst="rect">
            <a:avLst/>
          </a:prstGeom>
        </p:spPr>
        <p:txBody>
          <a:bodyPr lIns="0" tIns="0" rIns="0" bIns="0" rtlCol="0" anchor="t">
            <a:spAutoFit/>
          </a:bodyPr>
          <a:lstStyle/>
          <a:p>
            <a:pPr algn="just">
              <a:lnSpc>
                <a:spcPts val="3735"/>
              </a:lnSpc>
            </a:pPr>
            <a:r>
              <a:rPr lang="en-US" sz="3012" b="1" spc="-150">
                <a:solidFill>
                  <a:srgbClr val="FFFFFF"/>
                </a:solidFill>
                <a:latin typeface="Poppins Bold"/>
                <a:ea typeface="Poppins Bold"/>
                <a:cs typeface="Poppins Bold"/>
                <a:sym typeface="Poppins Bold"/>
              </a:rPr>
              <a:t>O</a:t>
            </a:r>
            <a:r>
              <a:rPr lang="en-US" sz="3012" b="1" u="none" strike="noStrike" spc="-150">
                <a:solidFill>
                  <a:srgbClr val="FFFFFF"/>
                </a:solidFill>
                <a:latin typeface="Poppins Bold"/>
                <a:ea typeface="Poppins Bold"/>
                <a:cs typeface="Poppins Bold"/>
                <a:sym typeface="Poppins Bold"/>
              </a:rPr>
              <a:t>verview</a:t>
            </a:r>
            <a:r>
              <a:rPr lang="en-US" sz="3012" u="none" strike="noStrike" spc="-150">
                <a:solidFill>
                  <a:srgbClr val="FFFFFF"/>
                </a:solidFill>
                <a:latin typeface="Poppins"/>
                <a:ea typeface="Poppins"/>
                <a:cs typeface="Poppins"/>
                <a:sym typeface="Poppins"/>
              </a:rPr>
              <a:t>: Four types based on how AI operates</a:t>
            </a:r>
          </a:p>
          <a:p>
            <a:pPr algn="just">
              <a:lnSpc>
                <a:spcPts val="3361"/>
              </a:lnSpc>
            </a:pPr>
            <a:r>
              <a:rPr lang="en-US" sz="2711" u="none" strike="noStrike" spc="-135">
                <a:solidFill>
                  <a:srgbClr val="FFFFFF"/>
                </a:solidFill>
                <a:latin typeface="Poppins"/>
                <a:ea typeface="Poppins"/>
                <a:cs typeface="Poppins"/>
                <a:sym typeface="Poppins"/>
              </a:rPr>
              <a:t>    </a:t>
            </a:r>
          </a:p>
          <a:p>
            <a:pPr algn="just">
              <a:lnSpc>
                <a:spcPts val="3735"/>
              </a:lnSpc>
            </a:pPr>
            <a:r>
              <a:rPr lang="en-US" sz="3012" u="none" strike="noStrike" spc="-150">
                <a:solidFill>
                  <a:srgbClr val="FFFFFF"/>
                </a:solidFill>
                <a:latin typeface="Poppins"/>
                <a:ea typeface="Poppins"/>
                <a:cs typeface="Poppins"/>
                <a:sym typeface="Poppins"/>
              </a:rPr>
              <a:t>            Reactive Machines</a:t>
            </a:r>
          </a:p>
          <a:p>
            <a:pPr algn="just">
              <a:lnSpc>
                <a:spcPts val="3361"/>
              </a:lnSpc>
            </a:pPr>
            <a:r>
              <a:rPr lang="en-US" sz="2711" u="none" strike="noStrike" spc="-135">
                <a:solidFill>
                  <a:srgbClr val="FFFFFF"/>
                </a:solidFill>
                <a:latin typeface="Poppins"/>
                <a:ea typeface="Poppins"/>
                <a:cs typeface="Poppins"/>
                <a:sym typeface="Poppins"/>
              </a:rPr>
              <a:t>                        </a:t>
            </a:r>
          </a:p>
          <a:p>
            <a:pPr algn="just">
              <a:lnSpc>
                <a:spcPts val="3735"/>
              </a:lnSpc>
            </a:pPr>
            <a:r>
              <a:rPr lang="en-US" sz="3012" u="none" strike="noStrike" spc="-150">
                <a:solidFill>
                  <a:srgbClr val="FFFFFF"/>
                </a:solidFill>
                <a:latin typeface="Poppins"/>
                <a:ea typeface="Poppins"/>
                <a:cs typeface="Poppins"/>
                <a:sym typeface="Poppins"/>
              </a:rPr>
              <a:t>            Limited Memory</a:t>
            </a:r>
          </a:p>
          <a:p>
            <a:pPr algn="just">
              <a:lnSpc>
                <a:spcPts val="3284"/>
              </a:lnSpc>
            </a:pPr>
            <a:endParaRPr lang="en-US" sz="3012" u="none" strike="noStrike" spc="-150">
              <a:solidFill>
                <a:srgbClr val="FFFFFF"/>
              </a:solidFill>
              <a:latin typeface="Poppins"/>
              <a:ea typeface="Poppins"/>
              <a:cs typeface="Poppins"/>
              <a:sym typeface="Poppins"/>
            </a:endParaRPr>
          </a:p>
          <a:p>
            <a:pPr algn="just">
              <a:lnSpc>
                <a:spcPts val="3361"/>
              </a:lnSpc>
            </a:pPr>
            <a:r>
              <a:rPr lang="en-US" sz="2711" u="none" strike="noStrike" spc="-135">
                <a:solidFill>
                  <a:srgbClr val="FFFFFF"/>
                </a:solidFill>
                <a:latin typeface="Poppins"/>
                <a:ea typeface="Poppins"/>
                <a:cs typeface="Poppins"/>
                <a:sym typeface="Poppins"/>
              </a:rPr>
              <a:t>            Theory of Mind</a:t>
            </a:r>
          </a:p>
          <a:p>
            <a:pPr algn="just">
              <a:lnSpc>
                <a:spcPts val="3361"/>
              </a:lnSpc>
            </a:pPr>
            <a:r>
              <a:rPr lang="en-US" sz="2711" u="none" strike="noStrike" spc="-135">
                <a:solidFill>
                  <a:srgbClr val="FFFFFF"/>
                </a:solidFill>
                <a:latin typeface="Poppins"/>
                <a:ea typeface="Poppins"/>
                <a:cs typeface="Poppins"/>
                <a:sym typeface="Poppins"/>
              </a:rPr>
              <a:t>      </a:t>
            </a:r>
          </a:p>
          <a:p>
            <a:pPr marL="0" lvl="1" indent="0" algn="just">
              <a:lnSpc>
                <a:spcPts val="3361"/>
              </a:lnSpc>
            </a:pPr>
            <a:r>
              <a:rPr lang="en-US" sz="2711" u="none" strike="noStrike" spc="-135">
                <a:solidFill>
                  <a:srgbClr val="FFFFFF"/>
                </a:solidFill>
                <a:latin typeface="Poppins"/>
                <a:ea typeface="Poppins"/>
                <a:cs typeface="Poppins"/>
                <a:sym typeface="Poppins"/>
              </a:rPr>
              <a:t>            Self-Aware AI</a:t>
            </a:r>
          </a:p>
        </p:txBody>
      </p:sp>
      <p:sp>
        <p:nvSpPr>
          <p:cNvPr id="10" name="TextBox 10"/>
          <p:cNvSpPr txBox="1"/>
          <p:nvPr/>
        </p:nvSpPr>
        <p:spPr>
          <a:xfrm>
            <a:off x="7972187" y="2883412"/>
            <a:ext cx="504410" cy="459407"/>
          </a:xfrm>
          <a:prstGeom prst="rect">
            <a:avLst/>
          </a:prstGeom>
        </p:spPr>
        <p:txBody>
          <a:bodyPr lIns="0" tIns="0" rIns="0" bIns="0" rtlCol="0" anchor="t">
            <a:spAutoFit/>
          </a:bodyPr>
          <a:lstStyle/>
          <a:p>
            <a:pPr algn="ctr">
              <a:lnSpc>
                <a:spcPts val="3701"/>
              </a:lnSpc>
            </a:pPr>
            <a:r>
              <a:rPr lang="en-US" sz="2643">
                <a:solidFill>
                  <a:srgbClr val="05FDDC"/>
                </a:solidFill>
                <a:latin typeface="HK Modular"/>
                <a:ea typeface="HK Modular"/>
                <a:cs typeface="HK Modular"/>
                <a:sym typeface="HK Modular"/>
              </a:rPr>
              <a:t>1</a:t>
            </a:r>
          </a:p>
        </p:txBody>
      </p:sp>
      <p:sp>
        <p:nvSpPr>
          <p:cNvPr id="11" name="TextBox 11"/>
          <p:cNvSpPr txBox="1"/>
          <p:nvPr/>
        </p:nvSpPr>
        <p:spPr>
          <a:xfrm>
            <a:off x="7951478" y="5562325"/>
            <a:ext cx="504410" cy="459407"/>
          </a:xfrm>
          <a:prstGeom prst="rect">
            <a:avLst/>
          </a:prstGeom>
        </p:spPr>
        <p:txBody>
          <a:bodyPr lIns="0" tIns="0" rIns="0" bIns="0" rtlCol="0" anchor="t">
            <a:spAutoFit/>
          </a:bodyPr>
          <a:lstStyle/>
          <a:p>
            <a:pPr algn="ctr">
              <a:lnSpc>
                <a:spcPts val="3701"/>
              </a:lnSpc>
            </a:pPr>
            <a:r>
              <a:rPr lang="en-US" sz="2643">
                <a:solidFill>
                  <a:srgbClr val="05FDDC"/>
                </a:solidFill>
                <a:latin typeface="HK Modular"/>
                <a:ea typeface="HK Modular"/>
                <a:cs typeface="HK Modular"/>
                <a:sym typeface="HK Modular"/>
              </a:rPr>
              <a:t>4</a:t>
            </a:r>
          </a:p>
        </p:txBody>
      </p:sp>
      <p:sp>
        <p:nvSpPr>
          <p:cNvPr id="12" name="TextBox 12"/>
          <p:cNvSpPr txBox="1"/>
          <p:nvPr/>
        </p:nvSpPr>
        <p:spPr>
          <a:xfrm>
            <a:off x="7972187" y="3773070"/>
            <a:ext cx="504410" cy="459407"/>
          </a:xfrm>
          <a:prstGeom prst="rect">
            <a:avLst/>
          </a:prstGeom>
        </p:spPr>
        <p:txBody>
          <a:bodyPr lIns="0" tIns="0" rIns="0" bIns="0" rtlCol="0" anchor="t">
            <a:spAutoFit/>
          </a:bodyPr>
          <a:lstStyle/>
          <a:p>
            <a:pPr algn="ctr">
              <a:lnSpc>
                <a:spcPts val="3701"/>
              </a:lnSpc>
            </a:pPr>
            <a:r>
              <a:rPr lang="en-US" sz="2643">
                <a:solidFill>
                  <a:srgbClr val="05FDDC"/>
                </a:solidFill>
                <a:latin typeface="HK Modular"/>
                <a:ea typeface="HK Modular"/>
                <a:cs typeface="HK Modular"/>
                <a:sym typeface="HK Modular"/>
              </a:rPr>
              <a:t>2</a:t>
            </a:r>
          </a:p>
        </p:txBody>
      </p:sp>
      <p:sp>
        <p:nvSpPr>
          <p:cNvPr id="13" name="Freeform 13"/>
          <p:cNvSpPr/>
          <p:nvPr/>
        </p:nvSpPr>
        <p:spPr>
          <a:xfrm>
            <a:off x="7806182" y="4525799"/>
            <a:ext cx="798401" cy="798401"/>
          </a:xfrm>
          <a:custGeom>
            <a:avLst/>
            <a:gdLst/>
            <a:ahLst/>
            <a:cxnLst/>
            <a:rect l="l" t="t" r="r" b="b"/>
            <a:pathLst>
              <a:path w="798401" h="798401">
                <a:moveTo>
                  <a:pt x="0" y="0"/>
                </a:moveTo>
                <a:lnTo>
                  <a:pt x="798401" y="0"/>
                </a:lnTo>
                <a:lnTo>
                  <a:pt x="798401" y="798401"/>
                </a:lnTo>
                <a:lnTo>
                  <a:pt x="0" y="798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4" name="Freeform 14"/>
          <p:cNvSpPr/>
          <p:nvPr/>
        </p:nvSpPr>
        <p:spPr>
          <a:xfrm>
            <a:off x="7804483" y="5407055"/>
            <a:ext cx="798401" cy="798401"/>
          </a:xfrm>
          <a:custGeom>
            <a:avLst/>
            <a:gdLst/>
            <a:ahLst/>
            <a:cxnLst/>
            <a:rect l="l" t="t" r="r" b="b"/>
            <a:pathLst>
              <a:path w="798401" h="798401">
                <a:moveTo>
                  <a:pt x="0" y="0"/>
                </a:moveTo>
                <a:lnTo>
                  <a:pt x="798401" y="0"/>
                </a:lnTo>
                <a:lnTo>
                  <a:pt x="798401" y="798401"/>
                </a:lnTo>
                <a:lnTo>
                  <a:pt x="0" y="798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5" name="Freeform 15"/>
          <p:cNvSpPr/>
          <p:nvPr/>
        </p:nvSpPr>
        <p:spPr>
          <a:xfrm>
            <a:off x="7804483" y="3632148"/>
            <a:ext cx="798401" cy="798401"/>
          </a:xfrm>
          <a:custGeom>
            <a:avLst/>
            <a:gdLst/>
            <a:ahLst/>
            <a:cxnLst/>
            <a:rect l="l" t="t" r="r" b="b"/>
            <a:pathLst>
              <a:path w="798401" h="798401">
                <a:moveTo>
                  <a:pt x="0" y="0"/>
                </a:moveTo>
                <a:lnTo>
                  <a:pt x="798401" y="0"/>
                </a:lnTo>
                <a:lnTo>
                  <a:pt x="798401" y="798401"/>
                </a:lnTo>
                <a:lnTo>
                  <a:pt x="0" y="798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TextBox 16"/>
          <p:cNvSpPr txBox="1"/>
          <p:nvPr/>
        </p:nvSpPr>
        <p:spPr>
          <a:xfrm>
            <a:off x="7951478" y="4659149"/>
            <a:ext cx="504410" cy="459407"/>
          </a:xfrm>
          <a:prstGeom prst="rect">
            <a:avLst/>
          </a:prstGeom>
        </p:spPr>
        <p:txBody>
          <a:bodyPr lIns="0" tIns="0" rIns="0" bIns="0" rtlCol="0" anchor="t">
            <a:spAutoFit/>
          </a:bodyPr>
          <a:lstStyle/>
          <a:p>
            <a:pPr algn="ctr">
              <a:lnSpc>
                <a:spcPts val="3701"/>
              </a:lnSpc>
            </a:pPr>
            <a:r>
              <a:rPr lang="en-US" sz="2643">
                <a:solidFill>
                  <a:srgbClr val="05FDDC"/>
                </a:solidFill>
                <a:latin typeface="HK Modular"/>
                <a:ea typeface="HK Modular"/>
                <a:cs typeface="HK Modular"/>
                <a:sym typeface="HK Modular"/>
              </a:rPr>
              <a:t>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06927" y="-10706940"/>
            <a:ext cx="17830712" cy="17830712"/>
          </a:xfrm>
          <a:custGeom>
            <a:avLst/>
            <a:gdLst/>
            <a:ahLst/>
            <a:cxnLst/>
            <a:rect l="l" t="t" r="r" b="b"/>
            <a:pathLst>
              <a:path w="17830712" h="17830712">
                <a:moveTo>
                  <a:pt x="0" y="0"/>
                </a:moveTo>
                <a:lnTo>
                  <a:pt x="17830711" y="0"/>
                </a:lnTo>
                <a:lnTo>
                  <a:pt x="17830711" y="17830712"/>
                </a:lnTo>
                <a:lnTo>
                  <a:pt x="0" y="17830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1269979"/>
            <a:ext cx="9240005" cy="840935"/>
          </a:xfrm>
          <a:prstGeom prst="rect">
            <a:avLst/>
          </a:prstGeom>
        </p:spPr>
        <p:txBody>
          <a:bodyPr lIns="0" tIns="0" rIns="0" bIns="0" rtlCol="0" anchor="t">
            <a:spAutoFit/>
          </a:bodyPr>
          <a:lstStyle/>
          <a:p>
            <a:pPr algn="l">
              <a:lnSpc>
                <a:spcPts val="6881"/>
              </a:lnSpc>
            </a:pPr>
            <a:r>
              <a:rPr lang="en-US" sz="4915">
                <a:solidFill>
                  <a:srgbClr val="05FDDC"/>
                </a:solidFill>
                <a:latin typeface="HK Modular"/>
                <a:ea typeface="HK Modular"/>
                <a:cs typeface="HK Modular"/>
                <a:sym typeface="HK Modular"/>
              </a:rPr>
              <a:t>Reactive Machines</a:t>
            </a:r>
          </a:p>
        </p:txBody>
      </p:sp>
      <p:sp>
        <p:nvSpPr>
          <p:cNvPr id="5" name="Freeform 5"/>
          <p:cNvSpPr/>
          <p:nvPr/>
        </p:nvSpPr>
        <p:spPr>
          <a:xfrm>
            <a:off x="9699913" y="3353478"/>
            <a:ext cx="9395041" cy="4587183"/>
          </a:xfrm>
          <a:custGeom>
            <a:avLst/>
            <a:gdLst/>
            <a:ahLst/>
            <a:cxnLst/>
            <a:rect l="l" t="t" r="r" b="b"/>
            <a:pathLst>
              <a:path w="9395041" h="4587183">
                <a:moveTo>
                  <a:pt x="0" y="0"/>
                </a:moveTo>
                <a:lnTo>
                  <a:pt x="9395041" y="0"/>
                </a:lnTo>
                <a:lnTo>
                  <a:pt x="9395041" y="4587183"/>
                </a:lnTo>
                <a:lnTo>
                  <a:pt x="0" y="4587183"/>
                </a:lnTo>
                <a:lnTo>
                  <a:pt x="0" y="0"/>
                </a:lnTo>
                <a:close/>
              </a:path>
            </a:pathLst>
          </a:custGeom>
          <a:blipFill>
            <a:blip r:embed="rId5"/>
            <a:stretch>
              <a:fillRect t="-18270" b="-18270"/>
            </a:stretch>
          </a:blipFill>
          <a:ln cap="sq">
            <a:noFill/>
            <a:prstDash val="solid"/>
            <a:miter/>
          </a:ln>
        </p:spPr>
        <p:txBody>
          <a:bodyPr/>
          <a:lstStyle/>
          <a:p>
            <a:endParaRPr lang="en-IN"/>
          </a:p>
        </p:txBody>
      </p:sp>
      <p:sp>
        <p:nvSpPr>
          <p:cNvPr id="6" name="Freeform 6"/>
          <p:cNvSpPr/>
          <p:nvPr/>
        </p:nvSpPr>
        <p:spPr>
          <a:xfrm>
            <a:off x="9699913" y="4881890"/>
            <a:ext cx="19511408" cy="19511408"/>
          </a:xfrm>
          <a:custGeom>
            <a:avLst/>
            <a:gdLst/>
            <a:ahLst/>
            <a:cxnLst/>
            <a:rect l="l" t="t" r="r" b="b"/>
            <a:pathLst>
              <a:path w="19511408" h="19511408">
                <a:moveTo>
                  <a:pt x="0" y="0"/>
                </a:moveTo>
                <a:lnTo>
                  <a:pt x="19511408" y="0"/>
                </a:lnTo>
                <a:lnTo>
                  <a:pt x="19511408" y="19511408"/>
                </a:lnTo>
                <a:lnTo>
                  <a:pt x="0" y="195114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1028700" y="2642213"/>
            <a:ext cx="9589088" cy="5971612"/>
          </a:xfrm>
          <a:prstGeom prst="rect">
            <a:avLst/>
          </a:prstGeom>
        </p:spPr>
        <p:txBody>
          <a:bodyPr lIns="0" tIns="0" rIns="0" bIns="0" rtlCol="0" anchor="t">
            <a:spAutoFit/>
          </a:bodyPr>
          <a:lstStyle/>
          <a:p>
            <a:pPr marL="635447" lvl="1" indent="-317723" algn="just">
              <a:lnSpc>
                <a:spcPts val="3649"/>
              </a:lnSpc>
              <a:buFont typeface="Arial"/>
              <a:buChar char="•"/>
            </a:pPr>
            <a:r>
              <a:rPr lang="en-US" sz="2943" b="1" spc="-147">
                <a:solidFill>
                  <a:srgbClr val="FFFFFF"/>
                </a:solidFill>
                <a:latin typeface="Poppins Bold"/>
                <a:ea typeface="Poppins Bold"/>
                <a:cs typeface="Poppins Bold"/>
                <a:sym typeface="Poppins Bold"/>
              </a:rPr>
              <a:t>D</a:t>
            </a:r>
            <a:r>
              <a:rPr lang="en-US" sz="2943" b="1" u="none" strike="noStrike" spc="-147">
                <a:solidFill>
                  <a:srgbClr val="FFFFFF"/>
                </a:solidFill>
                <a:latin typeface="Poppins Bold"/>
                <a:ea typeface="Poppins Bold"/>
                <a:cs typeface="Poppins Bold"/>
                <a:sym typeface="Poppins Bold"/>
              </a:rPr>
              <a:t>efinition:</a:t>
            </a:r>
            <a:r>
              <a:rPr lang="en-US" sz="2943" u="none" strike="noStrike" spc="-147">
                <a:solidFill>
                  <a:srgbClr val="FFFFFF"/>
                </a:solidFill>
                <a:latin typeface="Poppins"/>
                <a:ea typeface="Poppins"/>
                <a:cs typeface="Poppins"/>
                <a:sym typeface="Poppins"/>
              </a:rPr>
              <a:t> Basic AI with no memory or learning.</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3"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Characteristics: </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l">
              <a:lnSpc>
                <a:spcPts val="3649"/>
              </a:lnSpc>
            </a:pPr>
            <a:r>
              <a:rPr lang="en-US" sz="2943" u="none" strike="noStrike" spc="-147">
                <a:solidFill>
                  <a:srgbClr val="FFFFFF"/>
                </a:solidFill>
                <a:latin typeface="Poppins"/>
                <a:ea typeface="Poppins"/>
                <a:cs typeface="Poppins"/>
                <a:sym typeface="Poppins"/>
              </a:rPr>
              <a:t>    1). Responds to current input only.</a:t>
            </a:r>
          </a:p>
          <a:p>
            <a:pPr algn="l">
              <a:lnSpc>
                <a:spcPts val="3649"/>
              </a:lnSpc>
            </a:pPr>
            <a:endParaRPr lang="en-US" sz="2943" u="none" strike="noStrike" spc="-147">
              <a:solidFill>
                <a:srgbClr val="FFFFFF"/>
              </a:solidFill>
              <a:latin typeface="Poppins"/>
              <a:ea typeface="Poppins"/>
              <a:cs typeface="Poppins"/>
              <a:sym typeface="Poppins"/>
            </a:endParaRPr>
          </a:p>
          <a:p>
            <a:pPr algn="l">
              <a:lnSpc>
                <a:spcPts val="3649"/>
              </a:lnSpc>
            </a:pPr>
            <a:r>
              <a:rPr lang="en-US" sz="2943" u="none" strike="noStrike" spc="-147">
                <a:solidFill>
                  <a:srgbClr val="FFFFFF"/>
                </a:solidFill>
                <a:latin typeface="Poppins"/>
                <a:ea typeface="Poppins"/>
                <a:cs typeface="Poppins"/>
                <a:sym typeface="Poppins"/>
              </a:rPr>
              <a:t>    2). No past or future awareness.</a:t>
            </a:r>
          </a:p>
          <a:p>
            <a:pPr algn="just">
              <a:lnSpc>
                <a:spcPts val="3649"/>
              </a:lnSpc>
            </a:pPr>
            <a:endParaRPr lang="en-US" sz="2943" u="none" strike="noStrike" spc="-147">
              <a:solidFill>
                <a:srgbClr val="FFFFFF"/>
              </a:solidFill>
              <a:latin typeface="Poppins"/>
              <a:ea typeface="Poppins"/>
              <a:cs typeface="Poppins"/>
              <a:sym typeface="Poppins"/>
            </a:endParaRPr>
          </a:p>
          <a:p>
            <a:pPr marL="635447" lvl="1" indent="-317723" algn="just">
              <a:lnSpc>
                <a:spcPts val="3649"/>
              </a:lnSpc>
              <a:buFont typeface="Arial"/>
              <a:buChar char="•"/>
            </a:pPr>
            <a:r>
              <a:rPr lang="en-US" sz="2943" b="1" u="none" strike="noStrike" spc="-147">
                <a:solidFill>
                  <a:srgbClr val="FFFFFF"/>
                </a:solidFill>
                <a:latin typeface="Poppins Bold"/>
                <a:ea typeface="Poppins Bold"/>
                <a:cs typeface="Poppins Bold"/>
                <a:sym typeface="Poppins Bold"/>
              </a:rPr>
              <a:t>Examples:</a:t>
            </a:r>
          </a:p>
          <a:p>
            <a:pPr algn="just">
              <a:lnSpc>
                <a:spcPts val="3649"/>
              </a:lnSpc>
            </a:pPr>
            <a:endParaRPr lang="en-US" sz="2943" b="1" u="none" strike="noStrike" spc="-147">
              <a:solidFill>
                <a:srgbClr val="FFFFFF"/>
              </a:solidFill>
              <a:latin typeface="Poppins Bold"/>
              <a:ea typeface="Poppins Bold"/>
              <a:cs typeface="Poppins Bold"/>
              <a:sym typeface="Poppins Bold"/>
            </a:endParaRPr>
          </a:p>
          <a:p>
            <a:pPr algn="just">
              <a:lnSpc>
                <a:spcPts val="3649"/>
              </a:lnSpc>
            </a:pPr>
            <a:r>
              <a:rPr lang="en-US" sz="2943" u="none" strike="noStrike" spc="-147">
                <a:solidFill>
                  <a:srgbClr val="FFFFFF"/>
                </a:solidFill>
                <a:latin typeface="Poppins"/>
                <a:ea typeface="Poppins"/>
                <a:cs typeface="Poppins"/>
                <a:sym typeface="Poppins"/>
              </a:rPr>
              <a:t>    1).  IBM’s Deep Blue (chess-playing AI).</a:t>
            </a:r>
          </a:p>
          <a:p>
            <a:pPr algn="just">
              <a:lnSpc>
                <a:spcPts val="3649"/>
              </a:lnSpc>
            </a:pPr>
            <a:endParaRPr lang="en-US" sz="2943" u="none" strike="noStrike" spc="-147">
              <a:solidFill>
                <a:srgbClr val="FFFFFF"/>
              </a:solidFill>
              <a:latin typeface="Poppins"/>
              <a:ea typeface="Poppins"/>
              <a:cs typeface="Poppins"/>
              <a:sym typeface="Poppins"/>
            </a:endParaRPr>
          </a:p>
          <a:p>
            <a:pPr algn="just">
              <a:lnSpc>
                <a:spcPts val="3649"/>
              </a:lnSpc>
            </a:pPr>
            <a:r>
              <a:rPr lang="en-US" sz="2943" u="none" strike="noStrike" spc="-147">
                <a:solidFill>
                  <a:srgbClr val="FFFFFF"/>
                </a:solidFill>
                <a:latin typeface="Poppins"/>
                <a:ea typeface="Poppins"/>
                <a:cs typeface="Poppins"/>
                <a:sym typeface="Poppins"/>
              </a:rPr>
              <a:t>    2). Simple chatbots with fixed responses.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604</Words>
  <Application>Microsoft Office PowerPoint</Application>
  <PresentationFormat>Custom</PresentationFormat>
  <Paragraphs>136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Poppins Bold</vt:lpstr>
      <vt:lpstr>Calibri</vt:lpstr>
      <vt:lpstr>Poppins</vt:lpstr>
      <vt:lpstr>HK Modular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Purple Modern Artificial Intelligence Presentation</dc:title>
  <cp:lastModifiedBy>chandrika bijore</cp:lastModifiedBy>
  <cp:revision>2</cp:revision>
  <dcterms:created xsi:type="dcterms:W3CDTF">2006-08-16T00:00:00Z</dcterms:created>
  <dcterms:modified xsi:type="dcterms:W3CDTF">2025-03-26T10:16:58Z</dcterms:modified>
  <dc:identifier>DAGiMp1mfpI</dc:identifier>
</cp:coreProperties>
</file>